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257" r:id="rId5"/>
    <p:sldId id="258" r:id="rId6"/>
    <p:sldId id="279" r:id="rId7"/>
    <p:sldId id="278" r:id="rId8"/>
    <p:sldId id="266" r:id="rId9"/>
    <p:sldId id="277" r:id="rId10"/>
    <p:sldId id="269" r:id="rId11"/>
    <p:sldId id="270" r:id="rId12"/>
    <p:sldId id="272" r:id="rId13"/>
    <p:sldId id="273" r:id="rId14"/>
    <p:sldId id="274" r:id="rId15"/>
    <p:sldId id="275" r:id="rId16"/>
    <p:sldId id="276" r:id="rId17"/>
    <p:sldId id="271" r:id="rId18"/>
    <p:sldId id="26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C720E1D-FA24-7569-0624-F372877320E6}" name="Hannah Scopp" initials="HS" userId="S::scopp@theiacp.org::0e024673-f08f-4ba1-8b8e-6a6dcce52f53" providerId="AD"/>
  <p188:author id="{DB3D332D-3682-00A8-59A7-35A8DD1393B0}" name="Emily Jennings" initials="EJ" userId="S::jennings@theiacp.org::ca5d1d81-9b47-4b35-bd48-54c5be1b7352" providerId="AD"/>
  <p188:author id="{E49A937D-50F4-99F3-B727-93A21A719D41}" name="Cory Howard" initials="CH" userId="S::howard@theiacp.org::0f6e7526-2553-4a60-aebf-f51d556ef83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3B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83FD590-673F-4DD6-9A85-639704CBC6B4}" v="9" dt="2025-12-02T16:57:32.9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660"/>
  </p:normalViewPr>
  <p:slideViewPr>
    <p:cSldViewPr>
      <p:cViewPr varScale="1">
        <p:scale>
          <a:sx n="57" d="100"/>
          <a:sy n="57" d="100"/>
        </p:scale>
        <p:origin x="135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Relationship Id="rId27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ry Howard" userId="0f6e7526-2553-4a60-aebf-f51d556ef83b" providerId="ADAL" clId="{93D933E8-67CB-42DC-B17B-902D7FC7E12C}"/>
    <pc:docChg chg="modSld">
      <pc:chgData name="Cory Howard" userId="0f6e7526-2553-4a60-aebf-f51d556ef83b" providerId="ADAL" clId="{93D933E8-67CB-42DC-B17B-902D7FC7E12C}" dt="2025-12-02T16:57:32.968" v="57" actId="20577"/>
      <pc:docMkLst>
        <pc:docMk/>
      </pc:docMkLst>
      <pc:sldChg chg="modSp">
        <pc:chgData name="Cory Howard" userId="0f6e7526-2553-4a60-aebf-f51d556ef83b" providerId="ADAL" clId="{93D933E8-67CB-42DC-B17B-902D7FC7E12C}" dt="2025-12-02T16:57:32.968" v="57" actId="20577"/>
        <pc:sldMkLst>
          <pc:docMk/>
          <pc:sldMk cId="0" sldId="257"/>
        </pc:sldMkLst>
        <pc:spChg chg="mod">
          <ac:chgData name="Cory Howard" userId="0f6e7526-2553-4a60-aebf-f51d556ef83b" providerId="ADAL" clId="{93D933E8-67CB-42DC-B17B-902D7FC7E12C}" dt="2025-12-02T16:57:32.968" v="57" actId="20577"/>
          <ac:spMkLst>
            <pc:docMk/>
            <pc:sldMk cId="0" sldId="257"/>
            <ac:spMk id="4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9324DA-C9BA-48A3-A49A-09399BBE7D80}" type="datetimeFigureOut">
              <a:rPr lang="en-US" smtClean="0"/>
              <a:pPr/>
              <a:t>12/2/2025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B0B5F0-9371-42A5-959D-F2CAF7EAF71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78191-AB4B-4972-9B8C-FA1F9AFA531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78191-AB4B-4972-9B8C-FA1F9AFA531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78191-AB4B-4972-9B8C-FA1F9AFA531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78191-AB4B-4972-9B8C-FA1F9AFA531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78191-AB4B-4972-9B8C-FA1F9AFA5311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78191-AB4B-4972-9B8C-FA1F9AFA5311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78191-AB4B-4972-9B8C-FA1F9AFA5311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78191-AB4B-4972-9B8C-FA1F9AFA531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78191-AB4B-4972-9B8C-FA1F9AFA531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78191-AB4B-4972-9B8C-FA1F9AFA531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78191-AB4B-4972-9B8C-FA1F9AFA531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78191-AB4B-4972-9B8C-FA1F9AFA531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78191-AB4B-4972-9B8C-FA1F9AFA531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78191-AB4B-4972-9B8C-FA1F9AFA531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78191-AB4B-4972-9B8C-FA1F9AFA531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7C9FE-5AF5-48DF-B47C-23EAFFE83723}" type="datetimeFigureOut">
              <a:rPr lang="en-US" smtClean="0"/>
              <a:pPr/>
              <a:t>12/2/2025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A6F02-001F-4B93-8E5C-118C79A252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7C9FE-5AF5-48DF-B47C-23EAFFE83723}" type="datetimeFigureOut">
              <a:rPr lang="en-US" smtClean="0"/>
              <a:pPr/>
              <a:t>12/2/2025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A6F02-001F-4B93-8E5C-118C79A252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7C9FE-5AF5-48DF-B47C-23EAFFE83723}" type="datetimeFigureOut">
              <a:rPr lang="en-US" smtClean="0"/>
              <a:pPr/>
              <a:t>12/2/2025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A6F02-001F-4B93-8E5C-118C79A252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7C9FE-5AF5-48DF-B47C-23EAFFE83723}" type="datetimeFigureOut">
              <a:rPr lang="en-US" smtClean="0"/>
              <a:pPr/>
              <a:t>12/2/2025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A6F02-001F-4B93-8E5C-118C79A252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7C9FE-5AF5-48DF-B47C-23EAFFE83723}" type="datetimeFigureOut">
              <a:rPr lang="en-US" smtClean="0"/>
              <a:pPr/>
              <a:t>12/2/2025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A6F02-001F-4B93-8E5C-118C79A252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7C9FE-5AF5-48DF-B47C-23EAFFE83723}" type="datetimeFigureOut">
              <a:rPr lang="en-US" smtClean="0"/>
              <a:pPr/>
              <a:t>12/2/2025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A6F02-001F-4B93-8E5C-118C79A252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7C9FE-5AF5-48DF-B47C-23EAFFE83723}" type="datetimeFigureOut">
              <a:rPr lang="en-US" smtClean="0"/>
              <a:pPr/>
              <a:t>12/2/2025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A6F02-001F-4B93-8E5C-118C79A252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7C9FE-5AF5-48DF-B47C-23EAFFE83723}" type="datetimeFigureOut">
              <a:rPr lang="en-US" smtClean="0"/>
              <a:pPr/>
              <a:t>12/2/2025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A6F02-001F-4B93-8E5C-118C79A252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7C9FE-5AF5-48DF-B47C-23EAFFE83723}" type="datetimeFigureOut">
              <a:rPr lang="en-US" smtClean="0"/>
              <a:pPr/>
              <a:t>12/2/2025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A6F02-001F-4B93-8E5C-118C79A252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7C9FE-5AF5-48DF-B47C-23EAFFE83723}" type="datetimeFigureOut">
              <a:rPr lang="en-US" smtClean="0"/>
              <a:pPr/>
              <a:t>12/2/2025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A6F02-001F-4B93-8E5C-118C79A252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7C9FE-5AF5-48DF-B47C-23EAFFE83723}" type="datetimeFigureOut">
              <a:rPr lang="en-US" smtClean="0"/>
              <a:pPr/>
              <a:t>12/2/2025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A6F02-001F-4B93-8E5C-118C79A252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7C9FE-5AF5-48DF-B47C-23EAFFE83723}" type="datetimeFigureOut">
              <a:rPr lang="en-US" smtClean="0"/>
              <a:pPr/>
              <a:t>12/2/2025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A6F02-001F-4B93-8E5C-118C79A252B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uUDczg27Fl4&amp;feature=share&amp;list=UUY6ahcARglFVAkevrgtBNc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524000" cy="6858000"/>
          </a:xfrm>
          <a:solidFill>
            <a:srgbClr val="363B73"/>
          </a:solidFill>
          <a:ln>
            <a:noFill/>
          </a:ln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409700" y="1333500"/>
            <a:ext cx="78486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6000" b="1" dirty="0">
                <a:solidFill>
                  <a:srgbClr val="363B73"/>
                </a:solidFill>
                <a:latin typeface="Castellar" pitchFamily="18" charset="0"/>
              </a:rPr>
              <a:t>The Policing oath of honor</a:t>
            </a:r>
            <a:endParaRPr kumimoji="0" lang="en-US" sz="6000" b="1" i="0" u="none" strike="noStrike" kern="1200" cap="none" spc="0" normalizeH="0" noProof="0" dirty="0">
              <a:ln>
                <a:noFill/>
              </a:ln>
              <a:solidFill>
                <a:srgbClr val="363B73"/>
              </a:solidFill>
              <a:effectLst/>
              <a:uLnTx/>
              <a:uFillTx/>
              <a:latin typeface="Castellar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6000" dirty="0">
              <a:solidFill>
                <a:schemeClr val="tx1">
                  <a:tint val="75000"/>
                </a:schemeClr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60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6400" y="6248400"/>
            <a:ext cx="731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363B73"/>
                </a:solidFill>
                <a:latin typeface="Cambria" pitchFamily="18" charset="0"/>
              </a:rPr>
              <a:t>Adapted from the Law Enforcement Oath of Honor Video produced by IACP and LETV. </a:t>
            </a:r>
          </a:p>
          <a:p>
            <a:pPr algn="ctr"/>
            <a:r>
              <a:rPr lang="en-US" sz="1000" dirty="0">
                <a:solidFill>
                  <a:srgbClr val="363B73"/>
                </a:solidFill>
                <a:latin typeface="Cambria" pitchFamily="18" charset="0"/>
              </a:rPr>
              <a:t>View the video here: </a:t>
            </a:r>
            <a:r>
              <a:rPr lang="en-US" sz="1000" dirty="0">
                <a:solidFill>
                  <a:srgbClr val="363B73"/>
                </a:solidFill>
                <a:latin typeface="Cambria" pitchFamily="18" charset="0"/>
                <a:hlinkClick r:id="rId3"/>
              </a:rPr>
              <a:t>http://www.youtube.com/watch?v=uUDczg27Fl4&amp;feature=share&amp;list=UUY6ahcARglFVAkevrgtBNcg</a:t>
            </a:r>
            <a:r>
              <a:rPr lang="en-US" sz="1000" dirty="0">
                <a:solidFill>
                  <a:srgbClr val="363B73"/>
                </a:solidFill>
                <a:latin typeface="Cambria" pitchFamily="18" charset="0"/>
              </a:rPr>
              <a:t> </a:t>
            </a:r>
          </a:p>
        </p:txBody>
      </p:sp>
      <p:pic>
        <p:nvPicPr>
          <p:cNvPr id="1028" name="Picture 4" descr="S:\Career Development\CURRENT PROJECTS\Discover Policing\LOGOS\Discover Policing\blue background rectangle cropp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135254"/>
            <a:ext cx="1524000" cy="722746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524000" cy="6858000"/>
          </a:xfrm>
          <a:solidFill>
            <a:srgbClr val="363B73"/>
          </a:solidFill>
          <a:ln>
            <a:noFill/>
          </a:ln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1800" dirty="0"/>
          </a:p>
          <a:p>
            <a:endParaRPr lang="en-US" sz="1800" dirty="0"/>
          </a:p>
        </p:txBody>
      </p:sp>
      <p:pic>
        <p:nvPicPr>
          <p:cNvPr id="1028" name="Picture 4" descr="S:\Career Development\CURRENT PROJECTS\Discover Policing\LOGOS\Discover Policing\blue background rectangle cropp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35254"/>
            <a:ext cx="1524000" cy="72274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905000" y="1447800"/>
            <a:ext cx="6248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9194B7"/>
                </a:solidFill>
                <a:latin typeface="Castellar" pitchFamily="18" charset="0"/>
              </a:rPr>
              <a:t>Public</a:t>
            </a:r>
            <a:r>
              <a:rPr lang="en-US" sz="5400" b="1" dirty="0">
                <a:solidFill>
                  <a:srgbClr val="9194B7"/>
                </a:solidFill>
                <a:latin typeface="Castellar" pitchFamily="18" charset="0"/>
              </a:rPr>
              <a:t> </a:t>
            </a:r>
            <a:r>
              <a:rPr lang="en-US" sz="6000" b="1" dirty="0">
                <a:solidFill>
                  <a:srgbClr val="9194B7"/>
                </a:solidFill>
                <a:latin typeface="Castellar" pitchFamily="18" charset="0"/>
              </a:rPr>
              <a:t>trust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3048000" y="2895600"/>
            <a:ext cx="5715000" cy="2590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4000" i="1" noProof="0" dirty="0">
                <a:solidFill>
                  <a:srgbClr val="363B73"/>
                </a:solidFill>
                <a:latin typeface="Cambria" pitchFamily="18" charset="0"/>
              </a:rPr>
              <a:t>The confidence imposed in those who are sworn to fairly serve their communities </a:t>
            </a:r>
            <a:endParaRPr kumimoji="0" lang="en-US" sz="4000" i="1" u="none" strike="noStrike" kern="1200" cap="none" spc="0" normalizeH="0" noProof="0" dirty="0">
              <a:ln>
                <a:noFill/>
              </a:ln>
              <a:solidFill>
                <a:srgbClr val="363B73"/>
              </a:solidFill>
              <a:effectLst/>
              <a:uLnTx/>
              <a:uFillTx/>
              <a:latin typeface="Cambria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3200" dirty="0">
              <a:solidFill>
                <a:schemeClr val="tx1">
                  <a:tint val="75000"/>
                </a:schemeClr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3200" dirty="0">
              <a:solidFill>
                <a:schemeClr val="tx1">
                  <a:tint val="75000"/>
                </a:schemeClr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524000" cy="6858000"/>
          </a:xfrm>
          <a:solidFill>
            <a:srgbClr val="363B73"/>
          </a:solidFill>
          <a:ln>
            <a:noFill/>
          </a:ln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1800" dirty="0"/>
          </a:p>
          <a:p>
            <a:endParaRPr lang="en-US" sz="1800" dirty="0"/>
          </a:p>
        </p:txBody>
      </p:sp>
      <p:pic>
        <p:nvPicPr>
          <p:cNvPr id="1028" name="Picture 4" descr="S:\Career Development\CURRENT PROJECTS\Discover Policing\LOGOS\Discover Policing\blue background rectangle cropp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35254"/>
            <a:ext cx="1524000" cy="72274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981200" y="1447800"/>
            <a:ext cx="594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9194B7"/>
                </a:solidFill>
                <a:latin typeface="Castellar" pitchFamily="18" charset="0"/>
              </a:rPr>
              <a:t>courage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3048000" y="2895600"/>
            <a:ext cx="5715000" cy="3124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4000" i="1" noProof="0" dirty="0">
                <a:solidFill>
                  <a:srgbClr val="363B73"/>
                </a:solidFill>
                <a:latin typeface="Cambria" pitchFamily="18" charset="0"/>
              </a:rPr>
              <a:t>Having the mental and moral strength to venture forth, persevere, withstand, and overcome danger, difficulty, and fear</a:t>
            </a:r>
            <a:endParaRPr kumimoji="0" lang="en-US" sz="4000" i="1" u="none" strike="noStrike" kern="1200" cap="none" spc="0" normalizeH="0" noProof="0" dirty="0">
              <a:ln>
                <a:noFill/>
              </a:ln>
              <a:solidFill>
                <a:srgbClr val="363B73"/>
              </a:solidFill>
              <a:effectLst/>
              <a:uLnTx/>
              <a:uFillTx/>
              <a:latin typeface="Cambria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3200" dirty="0">
              <a:solidFill>
                <a:schemeClr val="tx1">
                  <a:tint val="75000"/>
                </a:schemeClr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3200" dirty="0">
              <a:solidFill>
                <a:schemeClr val="tx1">
                  <a:tint val="75000"/>
                </a:schemeClr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524000" cy="6858000"/>
          </a:xfrm>
          <a:solidFill>
            <a:srgbClr val="363B73"/>
          </a:solidFill>
          <a:ln>
            <a:noFill/>
          </a:ln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1800" dirty="0"/>
          </a:p>
          <a:p>
            <a:endParaRPr lang="en-US" sz="1800" dirty="0"/>
          </a:p>
        </p:txBody>
      </p:sp>
      <p:pic>
        <p:nvPicPr>
          <p:cNvPr id="1028" name="Picture 4" descr="S:\Career Development\CURRENT PROJECTS\Discover Policing\LOGOS\Discover Policing\blue background rectangle cropp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35254"/>
            <a:ext cx="1524000" cy="72274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752600" y="1524000"/>
            <a:ext cx="716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9194B7"/>
                </a:solidFill>
                <a:latin typeface="Castellar" pitchFamily="18" charset="0"/>
              </a:rPr>
              <a:t>Accountability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3048000" y="2895600"/>
            <a:ext cx="5715000" cy="1981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4000" i="1" dirty="0">
                <a:solidFill>
                  <a:srgbClr val="363B73"/>
                </a:solidFill>
                <a:latin typeface="Cambria" pitchFamily="18" charset="0"/>
              </a:rPr>
              <a:t>Being responsible and answerable for our own actions</a:t>
            </a:r>
            <a:endParaRPr kumimoji="0" lang="en-US" sz="4000" i="1" u="none" strike="noStrike" kern="1200" cap="none" spc="0" normalizeH="0" noProof="0" dirty="0">
              <a:ln>
                <a:noFill/>
              </a:ln>
              <a:solidFill>
                <a:srgbClr val="363B73"/>
              </a:solidFill>
              <a:effectLst/>
              <a:uLnTx/>
              <a:uFillTx/>
              <a:latin typeface="Cambria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3200" dirty="0">
              <a:solidFill>
                <a:schemeClr val="tx1">
                  <a:tint val="75000"/>
                </a:schemeClr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3200" dirty="0">
              <a:solidFill>
                <a:schemeClr val="tx1">
                  <a:tint val="75000"/>
                </a:schemeClr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524000" cy="6858000"/>
          </a:xfrm>
          <a:solidFill>
            <a:srgbClr val="363B73"/>
          </a:solidFill>
          <a:ln>
            <a:noFill/>
          </a:ln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1800" dirty="0"/>
          </a:p>
          <a:p>
            <a:endParaRPr lang="en-US" sz="1800" dirty="0"/>
          </a:p>
        </p:txBody>
      </p:sp>
      <p:pic>
        <p:nvPicPr>
          <p:cNvPr id="1028" name="Picture 4" descr="S:\Career Development\CURRENT PROJECTS\Discover Policing\LOGOS\Discover Policing\blue background rectangle cropp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35254"/>
            <a:ext cx="1524000" cy="72274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752600" y="1524000"/>
            <a:ext cx="7162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9194B7"/>
                </a:solidFill>
                <a:latin typeface="Castellar" pitchFamily="18" charset="0"/>
              </a:rPr>
              <a:t>community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3048000" y="2895600"/>
            <a:ext cx="5715000" cy="14227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4000" i="1" dirty="0">
                <a:solidFill>
                  <a:srgbClr val="363B73"/>
                </a:solidFill>
                <a:latin typeface="Cambria" pitchFamily="18" charset="0"/>
              </a:rPr>
              <a:t>The people of the jurisdiction that we serve</a:t>
            </a:r>
            <a:endParaRPr kumimoji="0" lang="en-US" sz="4000" i="1" u="none" strike="noStrike" kern="1200" cap="none" spc="0" normalizeH="0" noProof="0" dirty="0">
              <a:ln>
                <a:noFill/>
              </a:ln>
              <a:solidFill>
                <a:srgbClr val="363B73"/>
              </a:solidFill>
              <a:effectLst/>
              <a:uLnTx/>
              <a:uFillTx/>
              <a:latin typeface="Cambria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3200" dirty="0">
              <a:solidFill>
                <a:schemeClr val="tx1">
                  <a:tint val="75000"/>
                </a:schemeClr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3200" dirty="0">
              <a:solidFill>
                <a:schemeClr val="tx1">
                  <a:tint val="75000"/>
                </a:schemeClr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524000" cy="6858000"/>
          </a:xfrm>
          <a:solidFill>
            <a:srgbClr val="363B73"/>
          </a:solidFill>
          <a:ln>
            <a:noFill/>
          </a:ln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638300" y="1524000"/>
            <a:ext cx="7391400" cy="472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algn="ctr"/>
            <a:r>
              <a:rPr lang="en-US" sz="2600" dirty="0">
                <a:solidFill>
                  <a:srgbClr val="363B73"/>
                </a:solidFill>
                <a:latin typeface="Cambria" pitchFamily="18" charset="0"/>
              </a:rPr>
              <a:t>On my </a:t>
            </a:r>
            <a:r>
              <a:rPr lang="en-US" sz="2600" b="1" i="1" dirty="0">
                <a:solidFill>
                  <a:srgbClr val="363B73"/>
                </a:solidFill>
                <a:latin typeface="Cambria" pitchFamily="18" charset="0"/>
              </a:rPr>
              <a:t>honor</a:t>
            </a:r>
            <a:r>
              <a:rPr lang="en-US" sz="2600" dirty="0">
                <a:solidFill>
                  <a:srgbClr val="363B73"/>
                </a:solidFill>
                <a:latin typeface="Cambria" pitchFamily="18" charset="0"/>
              </a:rPr>
              <a:t>, I will never </a:t>
            </a:r>
            <a:r>
              <a:rPr lang="en-US" sz="2600" b="1" i="1" dirty="0">
                <a:solidFill>
                  <a:srgbClr val="363B73"/>
                </a:solidFill>
                <a:latin typeface="Cambria" pitchFamily="18" charset="0"/>
              </a:rPr>
              <a:t>betray</a:t>
            </a:r>
            <a:r>
              <a:rPr lang="en-US" sz="2600" dirty="0">
                <a:solidFill>
                  <a:srgbClr val="363B73"/>
                </a:solidFill>
                <a:latin typeface="Cambria" pitchFamily="18" charset="0"/>
              </a:rPr>
              <a:t> my </a:t>
            </a:r>
            <a:r>
              <a:rPr lang="en-US" sz="2600" b="1" i="1" dirty="0">
                <a:solidFill>
                  <a:srgbClr val="363B73"/>
                </a:solidFill>
                <a:latin typeface="Cambria" pitchFamily="18" charset="0"/>
              </a:rPr>
              <a:t>integrity</a:t>
            </a:r>
            <a:r>
              <a:rPr lang="en-US" sz="2600" dirty="0">
                <a:solidFill>
                  <a:srgbClr val="363B73"/>
                </a:solidFill>
                <a:latin typeface="Cambria" pitchFamily="18" charset="0"/>
              </a:rPr>
              <a:t>, </a:t>
            </a:r>
          </a:p>
          <a:p>
            <a:pPr algn="ctr"/>
            <a:r>
              <a:rPr lang="en-US" sz="2600" dirty="0">
                <a:solidFill>
                  <a:srgbClr val="363B73"/>
                </a:solidFill>
                <a:latin typeface="Cambria" pitchFamily="18" charset="0"/>
              </a:rPr>
              <a:t>my </a:t>
            </a:r>
            <a:r>
              <a:rPr lang="en-US" sz="2600" b="1" i="1" dirty="0">
                <a:solidFill>
                  <a:srgbClr val="363B73"/>
                </a:solidFill>
                <a:latin typeface="Cambria" pitchFamily="18" charset="0"/>
              </a:rPr>
              <a:t>character</a:t>
            </a:r>
            <a:r>
              <a:rPr lang="en-US" sz="2600" dirty="0">
                <a:solidFill>
                  <a:srgbClr val="363B73"/>
                </a:solidFill>
                <a:latin typeface="Cambria" pitchFamily="18" charset="0"/>
              </a:rPr>
              <a:t>, or the </a:t>
            </a:r>
            <a:r>
              <a:rPr lang="en-US" sz="2600" b="1" i="1" dirty="0">
                <a:solidFill>
                  <a:srgbClr val="363B73"/>
                </a:solidFill>
                <a:latin typeface="Cambria" pitchFamily="18" charset="0"/>
              </a:rPr>
              <a:t>public trust</a:t>
            </a:r>
            <a:r>
              <a:rPr lang="en-US" sz="2600" dirty="0">
                <a:solidFill>
                  <a:srgbClr val="363B73"/>
                </a:solidFill>
                <a:latin typeface="Cambria" pitchFamily="18" charset="0"/>
              </a:rPr>
              <a:t>. </a:t>
            </a:r>
          </a:p>
          <a:p>
            <a:pPr algn="ctr"/>
            <a:endParaRPr lang="en-US" sz="2600" dirty="0">
              <a:solidFill>
                <a:srgbClr val="363B73"/>
              </a:solidFill>
              <a:latin typeface="Cambria" pitchFamily="18" charset="0"/>
            </a:endParaRPr>
          </a:p>
          <a:p>
            <a:pPr algn="ctr"/>
            <a:r>
              <a:rPr lang="en-US" sz="2600" dirty="0">
                <a:solidFill>
                  <a:srgbClr val="363B73"/>
                </a:solidFill>
                <a:latin typeface="Cambria" pitchFamily="18" charset="0"/>
              </a:rPr>
              <a:t>I will treat all individuals with dignity and respect </a:t>
            </a:r>
          </a:p>
          <a:p>
            <a:pPr algn="ctr"/>
            <a:r>
              <a:rPr lang="en-US" sz="2600" dirty="0">
                <a:solidFill>
                  <a:srgbClr val="363B73"/>
                </a:solidFill>
                <a:latin typeface="Cambria" pitchFamily="18" charset="0"/>
              </a:rPr>
              <a:t>and ensure that my actions are dedicated </a:t>
            </a:r>
          </a:p>
          <a:p>
            <a:pPr algn="ctr"/>
            <a:r>
              <a:rPr lang="en-US" sz="2600" dirty="0">
                <a:solidFill>
                  <a:srgbClr val="363B73"/>
                </a:solidFill>
                <a:latin typeface="Cambria" pitchFamily="18" charset="0"/>
              </a:rPr>
              <a:t>to ensuring the safety of my </a:t>
            </a:r>
            <a:r>
              <a:rPr lang="en-US" sz="2600" b="1" i="1" dirty="0">
                <a:solidFill>
                  <a:srgbClr val="363B73"/>
                </a:solidFill>
                <a:latin typeface="Cambria" pitchFamily="18" charset="0"/>
              </a:rPr>
              <a:t>community</a:t>
            </a:r>
            <a:r>
              <a:rPr lang="en-US" sz="2600" dirty="0">
                <a:solidFill>
                  <a:srgbClr val="363B73"/>
                </a:solidFill>
                <a:latin typeface="Cambria" pitchFamily="18" charset="0"/>
              </a:rPr>
              <a:t> </a:t>
            </a:r>
          </a:p>
          <a:p>
            <a:pPr algn="ctr"/>
            <a:r>
              <a:rPr lang="en-US" sz="2600" dirty="0">
                <a:solidFill>
                  <a:srgbClr val="363B73"/>
                </a:solidFill>
                <a:latin typeface="Cambria" pitchFamily="18" charset="0"/>
              </a:rPr>
              <a:t>and the preservation of human life. </a:t>
            </a:r>
          </a:p>
          <a:p>
            <a:pPr algn="ctr"/>
            <a:endParaRPr lang="en-US" sz="2600" dirty="0">
              <a:solidFill>
                <a:srgbClr val="363B73"/>
              </a:solidFill>
              <a:latin typeface="Cambria" pitchFamily="18" charset="0"/>
            </a:endParaRPr>
          </a:p>
          <a:p>
            <a:pPr algn="ctr"/>
            <a:r>
              <a:rPr lang="en-US" sz="2600" dirty="0">
                <a:solidFill>
                  <a:srgbClr val="363B73"/>
                </a:solidFill>
                <a:latin typeface="Cambria" pitchFamily="18" charset="0"/>
              </a:rPr>
              <a:t>I will always have the </a:t>
            </a:r>
            <a:r>
              <a:rPr lang="en-US" sz="2600" b="1" i="1" dirty="0">
                <a:solidFill>
                  <a:srgbClr val="363B73"/>
                </a:solidFill>
                <a:latin typeface="Cambria" pitchFamily="18" charset="0"/>
              </a:rPr>
              <a:t>courage</a:t>
            </a:r>
            <a:r>
              <a:rPr lang="en-US" sz="2600" dirty="0">
                <a:solidFill>
                  <a:srgbClr val="363B73"/>
                </a:solidFill>
                <a:latin typeface="Cambria" pitchFamily="18" charset="0"/>
              </a:rPr>
              <a:t> to hold myself </a:t>
            </a:r>
          </a:p>
          <a:p>
            <a:pPr algn="ctr"/>
            <a:r>
              <a:rPr lang="en-US" sz="2600" dirty="0">
                <a:solidFill>
                  <a:srgbClr val="363B73"/>
                </a:solidFill>
                <a:latin typeface="Cambria" pitchFamily="18" charset="0"/>
              </a:rPr>
              <a:t>and others </a:t>
            </a:r>
            <a:r>
              <a:rPr lang="en-US" sz="2600" b="1" i="1" dirty="0">
                <a:solidFill>
                  <a:srgbClr val="363B73"/>
                </a:solidFill>
                <a:latin typeface="Cambria" pitchFamily="18" charset="0"/>
              </a:rPr>
              <a:t>accountable</a:t>
            </a:r>
            <a:r>
              <a:rPr lang="en-US" sz="2600" dirty="0">
                <a:solidFill>
                  <a:srgbClr val="363B73"/>
                </a:solidFill>
                <a:latin typeface="Cambria" pitchFamily="18" charset="0"/>
              </a:rPr>
              <a:t> for our actions. </a:t>
            </a:r>
          </a:p>
          <a:p>
            <a:pPr algn="ctr"/>
            <a:endParaRPr lang="en-US" sz="2600" dirty="0">
              <a:solidFill>
                <a:srgbClr val="363B73"/>
              </a:solidFill>
              <a:latin typeface="Cambria" pitchFamily="18" charset="0"/>
            </a:endParaRPr>
          </a:p>
          <a:p>
            <a:pPr algn="ctr"/>
            <a:r>
              <a:rPr lang="en-US" sz="2600" dirty="0">
                <a:solidFill>
                  <a:srgbClr val="363B73"/>
                </a:solidFill>
                <a:latin typeface="Cambria" pitchFamily="18" charset="0"/>
              </a:rPr>
              <a:t>I will always maintain the highest ethical standards </a:t>
            </a:r>
          </a:p>
          <a:p>
            <a:pPr algn="ctr"/>
            <a:r>
              <a:rPr lang="en-US" sz="2600">
                <a:solidFill>
                  <a:srgbClr val="363B73"/>
                </a:solidFill>
                <a:latin typeface="Cambria" pitchFamily="18" charset="0"/>
              </a:rPr>
              <a:t>and </a:t>
            </a:r>
            <a:r>
              <a:rPr lang="en-US" sz="2600" dirty="0">
                <a:solidFill>
                  <a:srgbClr val="363B73"/>
                </a:solidFill>
                <a:latin typeface="Cambria" pitchFamily="18" charset="0"/>
              </a:rPr>
              <a:t>uphold the values of my </a:t>
            </a:r>
            <a:r>
              <a:rPr lang="en-US" sz="2600" b="1" i="1" dirty="0">
                <a:solidFill>
                  <a:srgbClr val="363B73"/>
                </a:solidFill>
                <a:latin typeface="Cambria" pitchFamily="18" charset="0"/>
              </a:rPr>
              <a:t>community</a:t>
            </a:r>
            <a:r>
              <a:rPr lang="en-US" sz="2600">
                <a:solidFill>
                  <a:srgbClr val="363B73"/>
                </a:solidFill>
                <a:latin typeface="Cambria" pitchFamily="18" charset="0"/>
              </a:rPr>
              <a:t>, </a:t>
            </a:r>
          </a:p>
          <a:p>
            <a:pPr algn="ctr"/>
            <a:r>
              <a:rPr lang="en-US" sz="2600">
                <a:solidFill>
                  <a:srgbClr val="363B73"/>
                </a:solidFill>
                <a:latin typeface="Cambria" pitchFamily="18" charset="0"/>
              </a:rPr>
              <a:t>and </a:t>
            </a:r>
            <a:r>
              <a:rPr lang="en-US" sz="2600" dirty="0">
                <a:solidFill>
                  <a:srgbClr val="363B73"/>
                </a:solidFill>
                <a:latin typeface="Cambria" pitchFamily="18" charset="0"/>
              </a:rPr>
              <a:t>the agency I serve.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3200" dirty="0">
              <a:solidFill>
                <a:schemeClr val="tx1">
                  <a:tint val="75000"/>
                </a:schemeClr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3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1028" name="Picture 4" descr="S:\Career Development\CURRENT PROJECTS\Discover Policing\LOGOS\Discover Policing\blue background rectangle cropp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35254"/>
            <a:ext cx="1524000" cy="72274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828800" y="457200"/>
            <a:ext cx="701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9194B7"/>
                </a:solidFill>
                <a:latin typeface="Castellar" pitchFamily="18" charset="0"/>
              </a:rPr>
              <a:t>Oath of honor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524000" cy="6858000"/>
          </a:xfrm>
          <a:solidFill>
            <a:srgbClr val="363B73"/>
          </a:solidFill>
          <a:ln>
            <a:noFill/>
          </a:ln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752600" y="4800600"/>
            <a:ext cx="7162800" cy="13346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 noProof="0" dirty="0">
                <a:solidFill>
                  <a:srgbClr val="363B73"/>
                </a:solidFill>
                <a:latin typeface="Cambria" pitchFamily="18" charset="0"/>
              </a:rPr>
              <a:t>To learn more abou</a:t>
            </a:r>
            <a:r>
              <a:rPr lang="en-US" sz="3200" b="1" dirty="0">
                <a:solidFill>
                  <a:srgbClr val="363B73"/>
                </a:solidFill>
                <a:latin typeface="Cambria" pitchFamily="18" charset="0"/>
              </a:rPr>
              <a:t>t policing visit</a:t>
            </a:r>
            <a:endParaRPr lang="en-US" sz="3200" b="1" i="1" noProof="0" dirty="0">
              <a:solidFill>
                <a:srgbClr val="363B73"/>
              </a:solidFill>
              <a:latin typeface="Cambria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i="1" u="sng" noProof="0" dirty="0">
                <a:solidFill>
                  <a:srgbClr val="363B73"/>
                </a:solidFill>
                <a:latin typeface="Cambria" pitchFamily="18" charset="0"/>
              </a:rPr>
              <a:t>www.discoverpolicing.org</a:t>
            </a:r>
            <a:endParaRPr kumimoji="0" lang="en-US" sz="3200" i="1" u="sng" strike="noStrike" kern="1200" cap="none" spc="0" normalizeH="0" noProof="0" dirty="0">
              <a:ln>
                <a:noFill/>
              </a:ln>
              <a:solidFill>
                <a:srgbClr val="363B73"/>
              </a:solidFill>
              <a:effectLst/>
              <a:uLnTx/>
              <a:uFillTx/>
              <a:latin typeface="Cambria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3200" dirty="0">
              <a:solidFill>
                <a:schemeClr val="tx1">
                  <a:tint val="75000"/>
                </a:schemeClr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3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1028" name="Picture 4" descr="S:\Career Development\CURRENT PROJECTS\Discover Policing\LOGOS\Discover Policing\blue background rectangle cropp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35254"/>
            <a:ext cx="1524000" cy="722746"/>
          </a:xfrm>
          <a:prstGeom prst="rect">
            <a:avLst/>
          </a:prstGeom>
          <a:noFill/>
        </p:spPr>
      </p:pic>
      <p:pic>
        <p:nvPicPr>
          <p:cNvPr id="3074" name="Picture 2" descr="S:\Career Development\CURRENT PROJECTS\Discover Policing\IMAGES\LASO\new_Audrey\024 08.17.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228600"/>
            <a:ext cx="2895600" cy="43434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524000" cy="6858000"/>
          </a:xfrm>
          <a:solidFill>
            <a:srgbClr val="363B73"/>
          </a:solidFill>
          <a:ln>
            <a:noFill/>
          </a:ln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752600" y="990600"/>
            <a:ext cx="7162800" cy="1066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000" noProof="0" dirty="0">
                <a:solidFill>
                  <a:srgbClr val="363B73"/>
                </a:solidFill>
                <a:latin typeface="Cambria" pitchFamily="18" charset="0"/>
              </a:rPr>
              <a:t>There is a reason why many communities refer </a:t>
            </a:r>
            <a:r>
              <a:rPr lang="en-US" sz="3000" noProof="0">
                <a:solidFill>
                  <a:srgbClr val="363B73"/>
                </a:solidFill>
                <a:latin typeface="Cambria" pitchFamily="18" charset="0"/>
              </a:rPr>
              <a:t>to the police </a:t>
            </a:r>
            <a:r>
              <a:rPr lang="en-US" sz="3000" noProof="0" dirty="0">
                <a:solidFill>
                  <a:srgbClr val="363B73"/>
                </a:solidFill>
                <a:latin typeface="Cambria" pitchFamily="18" charset="0"/>
              </a:rPr>
              <a:t>as </a:t>
            </a:r>
            <a:r>
              <a:rPr lang="en-US" sz="3000" b="1" noProof="0" dirty="0">
                <a:solidFill>
                  <a:srgbClr val="363B73"/>
                </a:solidFill>
                <a:latin typeface="Cambria" pitchFamily="18" charset="0"/>
              </a:rPr>
              <a:t>“Our Finest.”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363B73"/>
              </a:solidFill>
              <a:effectLst/>
              <a:uLnTx/>
              <a:uFillTx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3200" dirty="0">
              <a:solidFill>
                <a:schemeClr val="tx1">
                  <a:tint val="75000"/>
                </a:schemeClr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3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1028" name="Picture 4" descr="S:\Career Development\CURRENT PROJECTS\Discover Policing\LOGOS\Discover Policing\blue background rectangle cropp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35254"/>
            <a:ext cx="1524000" cy="722746"/>
          </a:xfrm>
          <a:prstGeom prst="rect">
            <a:avLst/>
          </a:prstGeom>
          <a:noFill/>
        </p:spPr>
      </p:pic>
      <p:pic>
        <p:nvPicPr>
          <p:cNvPr id="1026" name="Picture 2" descr="S:\Career Development\CURRENT PROJECTS\Discover Policing\IMAGES\tracyFavs\Honor Guard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2466252"/>
            <a:ext cx="5489687" cy="36690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524000" cy="6858000"/>
          </a:xfrm>
          <a:solidFill>
            <a:srgbClr val="363B73"/>
          </a:solidFill>
          <a:ln>
            <a:noFill/>
          </a:ln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752600" y="1524000"/>
            <a:ext cx="3200400" cy="3505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000" i="1" noProof="0" dirty="0">
                <a:solidFill>
                  <a:srgbClr val="363B73"/>
                </a:solidFill>
                <a:latin typeface="Cambria" pitchFamily="18" charset="0"/>
              </a:rPr>
              <a:t>Standards should and must be higher for the individuals given the authority and responsibility of a sworn officer.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srgbClr val="363B7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3200" dirty="0">
              <a:solidFill>
                <a:schemeClr val="tx1">
                  <a:tint val="75000"/>
                </a:schemeClr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3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1028" name="Picture 4" descr="S:\Career Development\CURRENT PROJECTS\Discover Policing\LOGOS\Discover Policing\blue background rectangle cropp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35254"/>
            <a:ext cx="1524000" cy="722746"/>
          </a:xfrm>
          <a:prstGeom prst="rect">
            <a:avLst/>
          </a:prstGeom>
          <a:noFill/>
        </p:spPr>
      </p:pic>
      <p:pic>
        <p:nvPicPr>
          <p:cNvPr id="2050" name="Picture 2" descr="S:\Career Development\CURRENT PROJECTS\Discover Policing\IMAGES\LASD-NEW\0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618331"/>
            <a:ext cx="3747558" cy="56213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524000" cy="6858000"/>
          </a:xfrm>
          <a:solidFill>
            <a:srgbClr val="363B73"/>
          </a:solidFill>
          <a:ln>
            <a:noFill/>
          </a:ln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752599" y="4724400"/>
            <a:ext cx="7162800" cy="1600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000" dirty="0">
                <a:solidFill>
                  <a:srgbClr val="363B73"/>
                </a:solidFill>
                <a:latin typeface="Cambria" pitchFamily="18" charset="0"/>
              </a:rPr>
              <a:t>Police Officers</a:t>
            </a:r>
            <a:r>
              <a:rPr lang="en-US" sz="3000" noProof="0" dirty="0">
                <a:solidFill>
                  <a:srgbClr val="363B73"/>
                </a:solidFill>
                <a:latin typeface="Cambria" pitchFamily="18" charset="0"/>
              </a:rPr>
              <a:t> should willingly accept the responsibility to be a role model for ethical behavior.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363B7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3200" dirty="0">
              <a:solidFill>
                <a:schemeClr val="tx1">
                  <a:tint val="75000"/>
                </a:schemeClr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3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1028" name="Picture 4" descr="S:\Career Development\CURRENT PROJECTS\Discover Policing\LOGOS\Discover Policing\blue background rectangle cropp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35254"/>
            <a:ext cx="1524000" cy="722746"/>
          </a:xfrm>
          <a:prstGeom prst="rect">
            <a:avLst/>
          </a:prstGeom>
          <a:noFill/>
        </p:spPr>
      </p:pic>
      <p:pic>
        <p:nvPicPr>
          <p:cNvPr id="2" name="Picture 2" descr="S:\Career Development\CURRENT PROJECTS\Discover Policing\IMAGES\Golden CO\_MG_41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6049" y="838200"/>
            <a:ext cx="5415901" cy="36099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524000" cy="6858000"/>
          </a:xfrm>
          <a:solidFill>
            <a:srgbClr val="363B73"/>
          </a:solidFill>
          <a:ln>
            <a:noFill/>
          </a:ln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1800" dirty="0"/>
          </a:p>
          <a:p>
            <a:endParaRPr lang="en-US" sz="1800" dirty="0"/>
          </a:p>
        </p:txBody>
      </p:sp>
      <p:pic>
        <p:nvPicPr>
          <p:cNvPr id="1028" name="Picture 4" descr="S:\Career Development\CURRENT PROJECTS\Discover Policing\LOGOS\Discover Policing\blue background rectangle cropp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35254"/>
            <a:ext cx="1524000" cy="72274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981200" y="1295400"/>
            <a:ext cx="5410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9194B7"/>
                </a:solidFill>
                <a:latin typeface="Castellar" pitchFamily="18" charset="0"/>
              </a:rPr>
              <a:t>Key words in the oath of honor</a:t>
            </a:r>
          </a:p>
        </p:txBody>
      </p:sp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524000" cy="6858000"/>
          </a:xfrm>
          <a:solidFill>
            <a:srgbClr val="363B73"/>
          </a:solidFill>
          <a:ln>
            <a:noFill/>
          </a:ln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1800" dirty="0"/>
          </a:p>
          <a:p>
            <a:endParaRPr lang="en-US" sz="1800" dirty="0"/>
          </a:p>
        </p:txBody>
      </p:sp>
      <p:pic>
        <p:nvPicPr>
          <p:cNvPr id="1028" name="Picture 4" descr="S:\Career Development\CURRENT PROJECTS\Discover Policing\LOGOS\Discover Policing\blue background rectangle cropp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35254"/>
            <a:ext cx="1524000" cy="72274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981200" y="1371600"/>
            <a:ext cx="541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9194B7"/>
                </a:solidFill>
                <a:latin typeface="Castellar" pitchFamily="18" charset="0"/>
              </a:rPr>
              <a:t>HONOR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3048000" y="2743201"/>
            <a:ext cx="5715000" cy="1524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4000" i="1" noProof="0" dirty="0">
                <a:solidFill>
                  <a:srgbClr val="363B73"/>
                </a:solidFill>
                <a:latin typeface="Cambria" pitchFamily="18" charset="0"/>
              </a:rPr>
              <a:t>Giving one’s word as a bond or guarantee</a:t>
            </a:r>
            <a:endParaRPr kumimoji="0" lang="en-US" sz="4000" i="1" u="none" strike="noStrike" kern="1200" cap="none" spc="0" normalizeH="0" noProof="0" dirty="0">
              <a:ln>
                <a:noFill/>
              </a:ln>
              <a:solidFill>
                <a:srgbClr val="363B73"/>
              </a:solidFill>
              <a:effectLst/>
              <a:uLnTx/>
              <a:uFillTx/>
              <a:latin typeface="Cambria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3200" dirty="0">
              <a:solidFill>
                <a:schemeClr val="tx1">
                  <a:tint val="75000"/>
                </a:schemeClr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3200" dirty="0">
              <a:solidFill>
                <a:schemeClr val="tx1">
                  <a:tint val="75000"/>
                </a:schemeClr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524000" cy="6858000"/>
          </a:xfrm>
          <a:solidFill>
            <a:srgbClr val="363B73"/>
          </a:solidFill>
          <a:ln>
            <a:noFill/>
          </a:ln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1800" dirty="0"/>
          </a:p>
          <a:p>
            <a:endParaRPr lang="en-US" sz="1800" dirty="0"/>
          </a:p>
        </p:txBody>
      </p:sp>
      <p:pic>
        <p:nvPicPr>
          <p:cNvPr id="1028" name="Picture 4" descr="S:\Career Development\CURRENT PROJECTS\Discover Policing\LOGOS\Discover Policing\blue background rectangle cropp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35254"/>
            <a:ext cx="1524000" cy="72274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981200" y="1524000"/>
            <a:ext cx="541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9194B7"/>
                </a:solidFill>
                <a:latin typeface="Castellar" pitchFamily="18" charset="0"/>
              </a:rPr>
              <a:t>betray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3048000" y="2895600"/>
            <a:ext cx="5715000" cy="14227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4000" i="1" noProof="0" dirty="0">
                <a:solidFill>
                  <a:srgbClr val="363B73"/>
                </a:solidFill>
                <a:latin typeface="Cambria" pitchFamily="18" charset="0"/>
              </a:rPr>
              <a:t>A violation of loyalty and proving trust to be false</a:t>
            </a:r>
            <a:endParaRPr kumimoji="0" lang="en-US" sz="4000" i="1" u="none" strike="noStrike" kern="1200" cap="none" spc="0" normalizeH="0" noProof="0" dirty="0">
              <a:ln>
                <a:noFill/>
              </a:ln>
              <a:solidFill>
                <a:srgbClr val="363B73"/>
              </a:solidFill>
              <a:effectLst/>
              <a:uLnTx/>
              <a:uFillTx/>
              <a:latin typeface="Cambria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3200" dirty="0">
              <a:solidFill>
                <a:schemeClr val="tx1">
                  <a:tint val="75000"/>
                </a:schemeClr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3200" dirty="0">
              <a:solidFill>
                <a:schemeClr val="tx1">
                  <a:tint val="75000"/>
                </a:schemeClr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524000" cy="6858000"/>
          </a:xfrm>
          <a:solidFill>
            <a:srgbClr val="363B73"/>
          </a:solidFill>
          <a:ln>
            <a:noFill/>
          </a:ln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1800" dirty="0"/>
          </a:p>
          <a:p>
            <a:endParaRPr lang="en-US" sz="1800" dirty="0"/>
          </a:p>
        </p:txBody>
      </p:sp>
      <p:pic>
        <p:nvPicPr>
          <p:cNvPr id="1028" name="Picture 4" descr="S:\Career Development\CURRENT PROJECTS\Discover Policing\LOGOS\Discover Policing\blue background rectangle cropp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35254"/>
            <a:ext cx="1524000" cy="72274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981200" y="1447800"/>
            <a:ext cx="541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9194B7"/>
                </a:solidFill>
                <a:latin typeface="Castellar" pitchFamily="18" charset="0"/>
              </a:rPr>
              <a:t>integrity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743200" y="2895600"/>
            <a:ext cx="6019800" cy="2057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4000" i="1" noProof="0" dirty="0">
                <a:solidFill>
                  <a:srgbClr val="363B73"/>
                </a:solidFill>
                <a:latin typeface="Cambria" pitchFamily="18" charset="0"/>
              </a:rPr>
              <a:t>Firm adherence to moral and ethical principles in both public and private life</a:t>
            </a:r>
            <a:endParaRPr kumimoji="0" lang="en-US" sz="4000" i="1" u="none" strike="noStrike" kern="1200" cap="none" spc="0" normalizeH="0" noProof="0" dirty="0">
              <a:ln>
                <a:noFill/>
              </a:ln>
              <a:solidFill>
                <a:srgbClr val="363B73"/>
              </a:solidFill>
              <a:effectLst/>
              <a:uLnTx/>
              <a:uFillTx/>
              <a:latin typeface="Cambria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3200" dirty="0">
              <a:solidFill>
                <a:schemeClr val="tx1">
                  <a:tint val="75000"/>
                </a:schemeClr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3200" dirty="0">
              <a:solidFill>
                <a:schemeClr val="tx1">
                  <a:tint val="75000"/>
                </a:schemeClr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524000" cy="6858000"/>
          </a:xfrm>
          <a:solidFill>
            <a:srgbClr val="363B73"/>
          </a:solidFill>
          <a:ln>
            <a:noFill/>
          </a:ln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1800" dirty="0"/>
          </a:p>
          <a:p>
            <a:endParaRPr lang="en-US" sz="1800" dirty="0"/>
          </a:p>
        </p:txBody>
      </p:sp>
      <p:pic>
        <p:nvPicPr>
          <p:cNvPr id="1028" name="Picture 4" descr="S:\Career Development\CURRENT PROJECTS\Discover Policing\LOGOS\Discover Policing\blue background rectangle cropp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35254"/>
            <a:ext cx="1524000" cy="72274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905000" y="1447800"/>
            <a:ext cx="556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9194B7"/>
                </a:solidFill>
                <a:latin typeface="Castellar" pitchFamily="18" charset="0"/>
              </a:rPr>
              <a:t>character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3048000" y="2895600"/>
            <a:ext cx="5715000" cy="2667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4000" i="1" noProof="0" dirty="0">
                <a:solidFill>
                  <a:srgbClr val="363B73"/>
                </a:solidFill>
                <a:latin typeface="Cambria" pitchFamily="18" charset="0"/>
              </a:rPr>
              <a:t>The qualities and standards of behavior that distinguish an individual from others</a:t>
            </a:r>
            <a:endParaRPr kumimoji="0" lang="en-US" sz="4000" i="1" u="none" strike="noStrike" kern="1200" cap="none" spc="0" normalizeH="0" noProof="0" dirty="0">
              <a:ln>
                <a:noFill/>
              </a:ln>
              <a:solidFill>
                <a:srgbClr val="363B73"/>
              </a:solidFill>
              <a:effectLst/>
              <a:uLnTx/>
              <a:uFillTx/>
              <a:latin typeface="Cambria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3200" dirty="0">
              <a:solidFill>
                <a:schemeClr val="tx1">
                  <a:tint val="75000"/>
                </a:schemeClr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3200" dirty="0">
              <a:solidFill>
                <a:schemeClr val="tx1">
                  <a:tint val="75000"/>
                </a:schemeClr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34D8680F92914B8DD75CBA4ED150D4" ma:contentTypeVersion="16" ma:contentTypeDescription="Create a new document." ma:contentTypeScope="" ma:versionID="2a8571d5cee80d122db0619bd91e9347">
  <xsd:schema xmlns:xsd="http://www.w3.org/2001/XMLSchema" xmlns:xs="http://www.w3.org/2001/XMLSchema" xmlns:p="http://schemas.microsoft.com/office/2006/metadata/properties" xmlns:ns2="58b1c762-b3ea-431f-b193-f507b3e9b1bf" xmlns:ns3="73d5f525-a3d6-4fb7-a266-0fbe14f399c2" targetNamespace="http://schemas.microsoft.com/office/2006/metadata/properties" ma:root="true" ma:fieldsID="dd5dad5568d4116288a16da7e0b63b7f" ns2:_="" ns3:_="">
    <xsd:import namespace="58b1c762-b3ea-431f-b193-f507b3e9b1bf"/>
    <xsd:import namespace="73d5f525-a3d6-4fb7-a266-0fbe14f399c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OCR" minOccurs="0"/>
                <xsd:element ref="ns2:File_x0020_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b1c762-b3ea-431f-b193-f507b3e9b1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2fb2d66a-8a76-45f0-bdd8-73588bd3e27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File_x0020_Path" ma:index="23" nillable="true" ma:displayName="File Path" ma:internalName="File_x0020_Path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d5f525-a3d6-4fb7-a266-0fbe14f399c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d53b768b-5568-455b-b140-bf8afe73075b}" ma:internalName="TaxCatchAll" ma:showField="CatchAllData" ma:web="73d5f525-a3d6-4fb7-a266-0fbe14f399c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8b1c762-b3ea-431f-b193-f507b3e9b1bf">
      <Terms xmlns="http://schemas.microsoft.com/office/infopath/2007/PartnerControls"/>
    </lcf76f155ced4ddcb4097134ff3c332f>
    <TaxCatchAll xmlns="73d5f525-a3d6-4fb7-a266-0fbe14f399c2" xsi:nil="true"/>
    <File_x0020_Path xmlns="58b1c762-b3ea-431f-b193-f507b3e9b1bf" xsi:nil="true"/>
  </documentManagement>
</p:properties>
</file>

<file path=customXml/itemProps1.xml><?xml version="1.0" encoding="utf-8"?>
<ds:datastoreItem xmlns:ds="http://schemas.openxmlformats.org/officeDocument/2006/customXml" ds:itemID="{9F51A8C8-01BB-45E9-B537-ADCA75F6994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89C284F-B7D5-4274-B456-99DB65B70346}"/>
</file>

<file path=customXml/itemProps3.xml><?xml version="1.0" encoding="utf-8"?>
<ds:datastoreItem xmlns:ds="http://schemas.openxmlformats.org/officeDocument/2006/customXml" ds:itemID="{CB073304-A4BB-4B5C-AC6C-CE7F83F83921}">
  <ds:schemaRefs>
    <ds:schemaRef ds:uri="http://schemas.microsoft.com/office/2006/metadata/properties"/>
    <ds:schemaRef ds:uri="http://schemas.microsoft.com/office/infopath/2007/PartnerControls"/>
    <ds:schemaRef ds:uri="58b1c762-b3ea-431f-b193-f507b3e9b1bf"/>
    <ds:schemaRef ds:uri="73d5f525-a3d6-4fb7-a266-0fbe14f399c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lawenforcementoath-130118140042-phpapp01</Template>
  <TotalTime>490</TotalTime>
  <Words>323</Words>
  <Application>Microsoft Office PowerPoint</Application>
  <PresentationFormat>On-screen Show (4:3)</PresentationFormat>
  <Paragraphs>125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Cambria</vt:lpstr>
      <vt:lpstr>Castellar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Hannah Scopp</dc:creator>
  <cp:lastModifiedBy>Cory Howard</cp:lastModifiedBy>
  <cp:revision>1</cp:revision>
  <dcterms:created xsi:type="dcterms:W3CDTF">2025-07-01T13:35:42Z</dcterms:created>
  <dcterms:modified xsi:type="dcterms:W3CDTF">2025-12-02T16:58:22Z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0x0101007134D8680F92914B8DD75CBA4ED150D4</vt:lpwstr>
  </property>
  <property fmtid="{D5CDD505-2E9C-101B-9397-08002B2CF9AE}" pid="3" name="MediaServiceImageTags">
    <vt:lpwstr/>
  </property>
</Properties>
</file>