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58" r:id="rId6"/>
    <p:sldId id="279" r:id="rId7"/>
    <p:sldId id="278" r:id="rId8"/>
    <p:sldId id="266" r:id="rId9"/>
    <p:sldId id="277" r:id="rId10"/>
    <p:sldId id="269" r:id="rId11"/>
    <p:sldId id="270" r:id="rId12"/>
    <p:sldId id="272" r:id="rId13"/>
    <p:sldId id="273" r:id="rId14"/>
    <p:sldId id="274" r:id="rId15"/>
    <p:sldId id="275" r:id="rId16"/>
    <p:sldId id="276" r:id="rId17"/>
    <p:sldId id="271"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720E1D-FA24-7569-0624-F372877320E6}" name="Hannah Scopp" initials="HS" userId="S::scopp@theiacp.org::0e024673-f08f-4ba1-8b8e-6a6dcce52f53" providerId="AD"/>
  <p188:author id="{DB3D332D-3682-00A8-59A7-35A8DD1393B0}" name="Emily Jennings" initials="EJ" userId="S::jennings@theiacp.org::ca5d1d81-9b47-4b35-bd48-54c5be1b7352" providerId="AD"/>
  <p188:author id="{E49A937D-50F4-99F3-B727-93A21A719D41}" name="Cory Howard" initials="CH" userId="S::howard@theiacp.org::0f6e7526-2553-4a60-aebf-f51d556ef8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3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5C86B-FC95-4F90-8F44-1A93617A1F64}" v="17" dt="2025-10-13T15:50:33.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p:cViewPr varScale="1">
        <p:scale>
          <a:sx n="105" d="100"/>
          <a:sy n="105" d="100"/>
        </p:scale>
        <p:origin x="15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 Howard" userId="0f6e7526-2553-4a60-aebf-f51d556ef83b" providerId="ADAL" clId="{93D933E8-67CB-42DC-B17B-902D7FC7E12C}"/>
    <pc:docChg chg="modSld">
      <pc:chgData name="Cory Howard" userId="0f6e7526-2553-4a60-aebf-f51d556ef83b" providerId="ADAL" clId="{93D933E8-67CB-42DC-B17B-902D7FC7E12C}" dt="2025-09-12T18:26:11.597" v="48" actId="20577"/>
      <pc:docMkLst>
        <pc:docMk/>
      </pc:docMkLst>
      <pc:sldChg chg="modSp">
        <pc:chgData name="Cory Howard" userId="0f6e7526-2553-4a60-aebf-f51d556ef83b" providerId="ADAL" clId="{93D933E8-67CB-42DC-B17B-902D7FC7E12C}" dt="2025-09-12T18:26:11.597" v="48" actId="20577"/>
        <pc:sldMkLst>
          <pc:docMk/>
          <pc:sldMk cId="0" sldId="258"/>
        </pc:sldMkLst>
      </pc:sldChg>
      <pc:sldChg chg="modSp">
        <pc:chgData name="Cory Howard" userId="0f6e7526-2553-4a60-aebf-f51d556ef83b" providerId="ADAL" clId="{93D933E8-67CB-42DC-B17B-902D7FC7E12C}" dt="2025-09-12T18:21:39.660" v="39" actId="6549"/>
        <pc:sldMkLst>
          <pc:docMk/>
          <pc:sldMk cId="0" sldId="278"/>
        </pc:sldMkLst>
      </pc:sldChg>
    </pc:docChg>
  </pc:docChgLst>
  <pc:docChgLst>
    <pc:chgData name="Emily Jennings" userId="ca5d1d81-9b47-4b35-bd48-54c5be1b7352" providerId="ADAL" clId="{EAFB927E-D97E-489E-9645-A238B4CB3735}"/>
    <pc:docChg chg="custSel modSld">
      <pc:chgData name="Emily Jennings" userId="ca5d1d81-9b47-4b35-bd48-54c5be1b7352" providerId="ADAL" clId="{EAFB927E-D97E-489E-9645-A238B4CB3735}" dt="2025-10-13T15:50:33.341" v="20" actId="20577"/>
      <pc:docMkLst>
        <pc:docMk/>
      </pc:docMkLst>
      <pc:sldChg chg="modSp mod">
        <pc:chgData name="Emily Jennings" userId="ca5d1d81-9b47-4b35-bd48-54c5be1b7352" providerId="ADAL" clId="{EAFB927E-D97E-489E-9645-A238B4CB3735}" dt="2025-10-13T15:34:48.198" v="1" actId="14100"/>
        <pc:sldMkLst>
          <pc:docMk/>
          <pc:sldMk cId="0" sldId="270"/>
        </pc:sldMkLst>
        <pc:spChg chg="mod">
          <ac:chgData name="Emily Jennings" userId="ca5d1d81-9b47-4b35-bd48-54c5be1b7352" providerId="ADAL" clId="{EAFB927E-D97E-489E-9645-A238B4CB3735}" dt="2025-10-13T15:34:48.198" v="1" actId="14100"/>
          <ac:spMkLst>
            <pc:docMk/>
            <pc:sldMk cId="0" sldId="270"/>
            <ac:spMk id="7" creationId="{00000000-0000-0000-0000-000000000000}"/>
          </ac:spMkLst>
        </pc:spChg>
      </pc:sldChg>
      <pc:sldChg chg="modSp mod">
        <pc:chgData name="Emily Jennings" userId="ca5d1d81-9b47-4b35-bd48-54c5be1b7352" providerId="ADAL" clId="{EAFB927E-D97E-489E-9645-A238B4CB3735}" dt="2025-10-13T15:50:33.341" v="20" actId="20577"/>
        <pc:sldMkLst>
          <pc:docMk/>
          <pc:sldMk cId="0" sldId="271"/>
        </pc:sldMkLst>
        <pc:spChg chg="mod">
          <ac:chgData name="Emily Jennings" userId="ca5d1d81-9b47-4b35-bd48-54c5be1b7352" providerId="ADAL" clId="{EAFB927E-D97E-489E-9645-A238B4CB3735}" dt="2025-10-13T15:50:33.341" v="20" actId="20577"/>
          <ac:spMkLst>
            <pc:docMk/>
            <pc:sldMk cId="0" sldId="271"/>
            <ac:spMk id="4" creationId="{00000000-0000-0000-0000-000000000000}"/>
          </ac:spMkLst>
        </pc:spChg>
      </pc:sldChg>
      <pc:sldChg chg="modSp">
        <pc:chgData name="Emily Jennings" userId="ca5d1d81-9b47-4b35-bd48-54c5be1b7352" providerId="ADAL" clId="{EAFB927E-D97E-489E-9645-A238B4CB3735}" dt="2025-10-13T15:36:30.608" v="7" actId="20577"/>
        <pc:sldMkLst>
          <pc:docMk/>
          <pc:sldMk cId="0" sldId="276"/>
        </pc:sldMkLst>
        <pc:spChg chg="mod">
          <ac:chgData name="Emily Jennings" userId="ca5d1d81-9b47-4b35-bd48-54c5be1b7352" providerId="ADAL" clId="{EAFB927E-D97E-489E-9645-A238B4CB3735}" dt="2025-10-13T15:36:30.608" v="7" actId="20577"/>
          <ac:spMkLst>
            <pc:docMk/>
            <pc:sldMk cId="0" sldId="276"/>
            <ac:spMk id="7" creationId="{00000000-0000-0000-0000-000000000000}"/>
          </ac:spMkLst>
        </pc:spChg>
      </pc:sldChg>
    </pc:docChg>
  </pc:docChgLst>
  <pc:docChgLst>
    <pc:chgData name="Hannah Scopp" userId="0e024673-f08f-4ba1-8b8e-6a6dcce52f53" providerId="ADAL" clId="{1F8B7CD4-8A5F-461B-AE1B-8F9B9AE6A725}"/>
    <pc:docChg chg="undo custSel modSld">
      <pc:chgData name="Hannah Scopp" userId="0e024673-f08f-4ba1-8b8e-6a6dcce52f53" providerId="ADAL" clId="{1F8B7CD4-8A5F-461B-AE1B-8F9B9AE6A725}" dt="2025-07-08T16:32:50.265" v="566" actId="113"/>
      <pc:docMkLst>
        <pc:docMk/>
      </pc:docMkLst>
      <pc:sldChg chg="modSp mod">
        <pc:chgData name="Hannah Scopp" userId="0e024673-f08f-4ba1-8b8e-6a6dcce52f53" providerId="ADAL" clId="{1F8B7CD4-8A5F-461B-AE1B-8F9B9AE6A725}" dt="2025-07-08T16:32:50.265" v="566" actId="113"/>
        <pc:sldMkLst>
          <pc:docMk/>
          <pc:sldMk cId="0" sldId="257"/>
        </pc:sldMkLst>
      </pc:sldChg>
      <pc:sldChg chg="modSp mod">
        <pc:chgData name="Hannah Scopp" userId="0e024673-f08f-4ba1-8b8e-6a6dcce52f53" providerId="ADAL" clId="{1F8B7CD4-8A5F-461B-AE1B-8F9B9AE6A725}" dt="2025-07-07T19:17:01.699" v="431" actId="1076"/>
        <pc:sldMkLst>
          <pc:docMk/>
          <pc:sldMk cId="0" sldId="258"/>
        </pc:sldMkLst>
      </pc:sldChg>
      <pc:sldChg chg="modSp mod">
        <pc:chgData name="Hannah Scopp" userId="0e024673-f08f-4ba1-8b8e-6a6dcce52f53" providerId="ADAL" clId="{1F8B7CD4-8A5F-461B-AE1B-8F9B9AE6A725}" dt="2025-07-07T19:27:07.209" v="542" actId="1076"/>
        <pc:sldMkLst>
          <pc:docMk/>
          <pc:sldMk cId="0" sldId="266"/>
        </pc:sldMkLst>
      </pc:sldChg>
      <pc:sldChg chg="modSp mod">
        <pc:chgData name="Hannah Scopp" userId="0e024673-f08f-4ba1-8b8e-6a6dcce52f53" providerId="ADAL" clId="{1F8B7CD4-8A5F-461B-AE1B-8F9B9AE6A725}" dt="2025-07-07T19:26:51.377" v="539" actId="115"/>
        <pc:sldMkLst>
          <pc:docMk/>
          <pc:sldMk cId="0" sldId="268"/>
        </pc:sldMkLst>
      </pc:sldChg>
      <pc:sldChg chg="modSp mod modAnim">
        <pc:chgData name="Hannah Scopp" userId="0e024673-f08f-4ba1-8b8e-6a6dcce52f53" providerId="ADAL" clId="{1F8B7CD4-8A5F-461B-AE1B-8F9B9AE6A725}" dt="2025-07-08T16:31:04.381" v="553" actId="113"/>
        <pc:sldMkLst>
          <pc:docMk/>
          <pc:sldMk cId="0" sldId="269"/>
        </pc:sldMkLst>
      </pc:sldChg>
      <pc:sldChg chg="modSp mod modAnim">
        <pc:chgData name="Hannah Scopp" userId="0e024673-f08f-4ba1-8b8e-6a6dcce52f53" providerId="ADAL" clId="{1F8B7CD4-8A5F-461B-AE1B-8F9B9AE6A725}" dt="2025-07-08T16:31:12.475" v="555" actId="1076"/>
        <pc:sldMkLst>
          <pc:docMk/>
          <pc:sldMk cId="0" sldId="270"/>
        </pc:sldMkLst>
      </pc:sldChg>
      <pc:sldChg chg="modSp mod">
        <pc:chgData name="Hannah Scopp" userId="0e024673-f08f-4ba1-8b8e-6a6dcce52f53" providerId="ADAL" clId="{1F8B7CD4-8A5F-461B-AE1B-8F9B9AE6A725}" dt="2025-07-07T19:23:39.955" v="531" actId="114"/>
        <pc:sldMkLst>
          <pc:docMk/>
          <pc:sldMk cId="0" sldId="271"/>
        </pc:sldMkLst>
      </pc:sldChg>
      <pc:sldChg chg="modSp mod">
        <pc:chgData name="Hannah Scopp" userId="0e024673-f08f-4ba1-8b8e-6a6dcce52f53" providerId="ADAL" clId="{1F8B7CD4-8A5F-461B-AE1B-8F9B9AE6A725}" dt="2025-07-08T16:31:24.361" v="558" actId="1076"/>
        <pc:sldMkLst>
          <pc:docMk/>
          <pc:sldMk cId="0" sldId="272"/>
        </pc:sldMkLst>
      </pc:sldChg>
      <pc:sldChg chg="modSp mod">
        <pc:chgData name="Hannah Scopp" userId="0e024673-f08f-4ba1-8b8e-6a6dcce52f53" providerId="ADAL" clId="{1F8B7CD4-8A5F-461B-AE1B-8F9B9AE6A725}" dt="2025-07-08T16:31:36.613" v="561" actId="1076"/>
        <pc:sldMkLst>
          <pc:docMk/>
          <pc:sldMk cId="0" sldId="273"/>
        </pc:sldMkLst>
      </pc:sldChg>
      <pc:sldChg chg="modSp mod">
        <pc:chgData name="Hannah Scopp" userId="0e024673-f08f-4ba1-8b8e-6a6dcce52f53" providerId="ADAL" clId="{1F8B7CD4-8A5F-461B-AE1B-8F9B9AE6A725}" dt="2025-07-08T16:31:46.457" v="563" actId="1076"/>
        <pc:sldMkLst>
          <pc:docMk/>
          <pc:sldMk cId="0" sldId="274"/>
        </pc:sldMkLst>
      </pc:sldChg>
      <pc:sldChg chg="modSp mod">
        <pc:chgData name="Hannah Scopp" userId="0e024673-f08f-4ba1-8b8e-6a6dcce52f53" providerId="ADAL" clId="{1F8B7CD4-8A5F-461B-AE1B-8F9B9AE6A725}" dt="2025-07-08T16:31:54.374" v="564" actId="113"/>
        <pc:sldMkLst>
          <pc:docMk/>
          <pc:sldMk cId="0" sldId="275"/>
        </pc:sldMkLst>
      </pc:sldChg>
      <pc:sldChg chg="modSp mod">
        <pc:chgData name="Hannah Scopp" userId="0e024673-f08f-4ba1-8b8e-6a6dcce52f53" providerId="ADAL" clId="{1F8B7CD4-8A5F-461B-AE1B-8F9B9AE6A725}" dt="2025-07-08T16:32:13.688" v="565" actId="113"/>
        <pc:sldMkLst>
          <pc:docMk/>
          <pc:sldMk cId="0" sldId="276"/>
        </pc:sldMkLst>
      </pc:sldChg>
      <pc:sldChg chg="modSp mod">
        <pc:chgData name="Hannah Scopp" userId="0e024673-f08f-4ba1-8b8e-6a6dcce52f53" providerId="ADAL" clId="{1F8B7CD4-8A5F-461B-AE1B-8F9B9AE6A725}" dt="2025-07-08T16:30:59.878" v="552" actId="113"/>
        <pc:sldMkLst>
          <pc:docMk/>
          <pc:sldMk cId="0" sldId="277"/>
        </pc:sldMkLst>
      </pc:sldChg>
      <pc:sldChg chg="modSp mod">
        <pc:chgData name="Hannah Scopp" userId="0e024673-f08f-4ba1-8b8e-6a6dcce52f53" providerId="ADAL" clId="{1F8B7CD4-8A5F-461B-AE1B-8F9B9AE6A725}" dt="2025-07-07T19:17:55.173" v="442" actId="1076"/>
        <pc:sldMkLst>
          <pc:docMk/>
          <pc:sldMk cId="0" sldId="278"/>
        </pc:sldMkLst>
      </pc:sldChg>
      <pc:sldChg chg="modSp mod">
        <pc:chgData name="Hannah Scopp" userId="0e024673-f08f-4ba1-8b8e-6a6dcce52f53" providerId="ADAL" clId="{1F8B7CD4-8A5F-461B-AE1B-8F9B9AE6A725}" dt="2025-07-07T19:17:21.408" v="436" actId="1076"/>
        <pc:sldMkLst>
          <pc:docMk/>
          <pc:sldMk cId="0" sldId="279"/>
        </pc:sldMkLst>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9D705CD6-D71B-4490-8FB5-FF4BEAB0B686}" authorId="{E49A937D-50F4-99F3-B727-93A21A719D41}" created="2025-09-12T18:19:42.463">
    <pc:sldMkLst xmlns:pc="http://schemas.microsoft.com/office/powerpoint/2013/main/command">
      <pc:docMk/>
      <pc:sldMk cId="0" sldId="257"/>
    </pc:sldMkLst>
    <p188:replyLst>
      <p188:reply id="{8DEB1A3F-9D18-4BEF-B9CB-4AE588F7D15C}" authorId="{DB3D332D-3682-00A8-59A7-35A8DD1393B0}" created="2025-10-13T15:33:45.564">
        <p188:txBody>
          <a:bodyPr/>
          <a:lstStyle/>
          <a:p>
            <a:r>
              <a:rPr lang="en-US"/>
              <a:t>I’m seeing it has been updated to the title of “Policing Oath of Honor”
https://www.theiacp.org/sites/default/files/2025-06/246910_IACP_Oath_of_Honor_11x8.5_p1%20%281%29.pdf</a:t>
            </a:r>
          </a:p>
        </p188:txBody>
      </p188:reply>
    </p188:replyLst>
    <p188:txBody>
      <a:bodyPr/>
      <a:lstStyle/>
      <a:p>
        <a:r>
          <a:rPr lang="en-US"/>
          <a:t>Note for Emily, given this slide deck is in reference to IACP’s oath of honor and since it has not been officially updated to reflect IACP’s transition from “Law Enforcement” to “Police”, I am leaving the title slide as 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324DA-C9BA-48A3-A49A-09399BBE7D80}" type="datetimeFigureOut">
              <a:rPr lang="en-US" smtClean="0"/>
              <a:pPr/>
              <a:t>10/13/2025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0B5F0-9371-42A5-959D-F2CAF7EAF7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8191-AB4B-4972-9B8C-FA1F9AFA53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7C9FE-5AF5-48DF-B47C-23EAFFE83723}" type="datetimeFigureOut">
              <a:rPr lang="en-US" smtClean="0"/>
              <a:pPr/>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A6F02-001F-4B93-8E5C-118C79A252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7C9FE-5AF5-48DF-B47C-23EAFFE83723}" type="datetimeFigureOut">
              <a:rPr lang="en-US" smtClean="0"/>
              <a:pPr/>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A6F02-001F-4B93-8E5C-118C79A252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youtube.com/watch?v=uUDczg27Fl4&amp;feature=share&amp;list=UUY6ahcARglFVAkevrgtBNc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sp>
        <p:nvSpPr>
          <p:cNvPr id="4" name="Subtitle 2"/>
          <p:cNvSpPr txBox="1">
            <a:spLocks/>
          </p:cNvSpPr>
          <p:nvPr/>
        </p:nvSpPr>
        <p:spPr>
          <a:xfrm>
            <a:off x="1409700" y="1333500"/>
            <a:ext cx="7848600" cy="419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6000" b="1" dirty="0">
                <a:solidFill>
                  <a:srgbClr val="363B73"/>
                </a:solidFill>
                <a:latin typeface="Castellar" pitchFamily="18" charset="0"/>
              </a:rPr>
              <a:t>The Law enforcement oath of honor</a:t>
            </a:r>
            <a:endParaRPr kumimoji="0" lang="en-US" sz="6000" b="1" i="0" u="none" strike="noStrike" kern="1200" cap="none" spc="0" normalizeH="0" noProof="0" dirty="0">
              <a:ln>
                <a:noFill/>
              </a:ln>
              <a:solidFill>
                <a:srgbClr val="363B73"/>
              </a:solidFill>
              <a:effectLst/>
              <a:uLnTx/>
              <a:uFillTx/>
              <a:latin typeface="Castellar"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0" b="0" i="0" u="none" strike="noStrike" kern="1200" cap="none" spc="0" normalizeH="0" baseline="0" noProof="0" dirty="0">
              <a:ln>
                <a:noFill/>
              </a:ln>
              <a:solidFill>
                <a:schemeClr val="tx1">
                  <a:tint val="75000"/>
                </a:schemeClr>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60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6000" dirty="0">
              <a:solidFill>
                <a:schemeClr val="tx1">
                  <a:tint val="75000"/>
                </a:schemeClr>
              </a:solidFill>
            </a:endParaRPr>
          </a:p>
        </p:txBody>
      </p:sp>
      <p:sp>
        <p:nvSpPr>
          <p:cNvPr id="5" name="TextBox 4"/>
          <p:cNvSpPr txBox="1"/>
          <p:nvPr/>
        </p:nvSpPr>
        <p:spPr>
          <a:xfrm>
            <a:off x="1676400" y="6248400"/>
            <a:ext cx="7315200" cy="400110"/>
          </a:xfrm>
          <a:prstGeom prst="rect">
            <a:avLst/>
          </a:prstGeom>
          <a:noFill/>
        </p:spPr>
        <p:txBody>
          <a:bodyPr wrap="square" rtlCol="0">
            <a:spAutoFit/>
          </a:bodyPr>
          <a:lstStyle/>
          <a:p>
            <a:pPr algn="ctr"/>
            <a:r>
              <a:rPr lang="en-US" sz="1000" dirty="0">
                <a:solidFill>
                  <a:srgbClr val="363B73"/>
                </a:solidFill>
                <a:latin typeface="Cambria" pitchFamily="18" charset="0"/>
              </a:rPr>
              <a:t>Adapted from the Law Enforcement Oath of Honor Video produced by IACP and LETV. </a:t>
            </a:r>
          </a:p>
          <a:p>
            <a:pPr algn="ctr"/>
            <a:r>
              <a:rPr lang="en-US" sz="1000" dirty="0">
                <a:solidFill>
                  <a:srgbClr val="363B73"/>
                </a:solidFill>
                <a:latin typeface="Cambria" pitchFamily="18" charset="0"/>
              </a:rPr>
              <a:t>View the video here: </a:t>
            </a:r>
            <a:r>
              <a:rPr lang="en-US" sz="1000" dirty="0">
                <a:solidFill>
                  <a:srgbClr val="363B73"/>
                </a:solidFill>
                <a:latin typeface="Cambria" pitchFamily="18" charset="0"/>
                <a:hlinkClick r:id="rId4"/>
              </a:rPr>
              <a:t>http://www.youtube.com/watch?v=uUDczg27Fl4&amp;feature=share&amp;list=UUY6ahcARglFVAkevrgtBNcg</a:t>
            </a:r>
            <a:r>
              <a:rPr lang="en-US" sz="1000" dirty="0">
                <a:solidFill>
                  <a:srgbClr val="363B73"/>
                </a:solidFill>
                <a:latin typeface="Cambria" pitchFamily="18" charset="0"/>
              </a:rPr>
              <a:t> </a:t>
            </a: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5" cstate="print"/>
          <a:srcRect/>
          <a:stretch>
            <a:fillRect/>
          </a:stretch>
        </p:blipFill>
        <p:spPr bwMode="auto">
          <a:xfrm>
            <a:off x="0" y="6135254"/>
            <a:ext cx="1524000" cy="72274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05000" y="1447800"/>
            <a:ext cx="6248400" cy="1015663"/>
          </a:xfrm>
          <a:prstGeom prst="rect">
            <a:avLst/>
          </a:prstGeom>
          <a:noFill/>
        </p:spPr>
        <p:txBody>
          <a:bodyPr wrap="square" rtlCol="0">
            <a:spAutoFit/>
          </a:bodyPr>
          <a:lstStyle/>
          <a:p>
            <a:r>
              <a:rPr lang="en-US" sz="6000" b="1" dirty="0">
                <a:solidFill>
                  <a:srgbClr val="9194B7"/>
                </a:solidFill>
                <a:latin typeface="Castellar" pitchFamily="18" charset="0"/>
              </a:rPr>
              <a:t>Public</a:t>
            </a:r>
            <a:r>
              <a:rPr lang="en-US" sz="5400" b="1" dirty="0">
                <a:solidFill>
                  <a:srgbClr val="9194B7"/>
                </a:solidFill>
                <a:latin typeface="Castellar" pitchFamily="18" charset="0"/>
              </a:rPr>
              <a:t> </a:t>
            </a:r>
            <a:r>
              <a:rPr lang="en-US" sz="6000" b="1" dirty="0">
                <a:solidFill>
                  <a:srgbClr val="9194B7"/>
                </a:solidFill>
                <a:latin typeface="Castellar" pitchFamily="18" charset="0"/>
              </a:rPr>
              <a:t>trust</a:t>
            </a:r>
          </a:p>
        </p:txBody>
      </p:sp>
      <p:sp>
        <p:nvSpPr>
          <p:cNvPr id="7" name="Subtitle 2"/>
          <p:cNvSpPr txBox="1">
            <a:spLocks/>
          </p:cNvSpPr>
          <p:nvPr/>
        </p:nvSpPr>
        <p:spPr>
          <a:xfrm>
            <a:off x="3048000" y="2895600"/>
            <a:ext cx="5715000" cy="25908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noProof="0" dirty="0">
                <a:solidFill>
                  <a:srgbClr val="363B73"/>
                </a:solidFill>
                <a:latin typeface="Cambria" pitchFamily="18" charset="0"/>
              </a:rPr>
              <a:t>The confidence imposed in those who are sworn to fairly serve their communities </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81200" y="1447800"/>
            <a:ext cx="5943600" cy="1015663"/>
          </a:xfrm>
          <a:prstGeom prst="rect">
            <a:avLst/>
          </a:prstGeom>
          <a:noFill/>
        </p:spPr>
        <p:txBody>
          <a:bodyPr wrap="square" rtlCol="0">
            <a:spAutoFit/>
          </a:bodyPr>
          <a:lstStyle/>
          <a:p>
            <a:r>
              <a:rPr lang="en-US" sz="6000" b="1" dirty="0">
                <a:solidFill>
                  <a:srgbClr val="9194B7"/>
                </a:solidFill>
                <a:latin typeface="Castellar" pitchFamily="18" charset="0"/>
              </a:rPr>
              <a:t>courage</a:t>
            </a:r>
          </a:p>
        </p:txBody>
      </p:sp>
      <p:sp>
        <p:nvSpPr>
          <p:cNvPr id="7" name="Subtitle 2"/>
          <p:cNvSpPr txBox="1">
            <a:spLocks/>
          </p:cNvSpPr>
          <p:nvPr/>
        </p:nvSpPr>
        <p:spPr>
          <a:xfrm>
            <a:off x="3048000" y="2895600"/>
            <a:ext cx="5715000" cy="3124200"/>
          </a:xfrm>
          <a:prstGeom prst="rect">
            <a:avLst/>
          </a:prstGeom>
          <a:solidFill>
            <a:schemeClr val="tx2">
              <a:lumMod val="20000"/>
              <a:lumOff val="80000"/>
            </a:schemeClr>
          </a:solidFill>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noProof="0" dirty="0">
                <a:solidFill>
                  <a:srgbClr val="363B73"/>
                </a:solidFill>
                <a:latin typeface="Cambria" pitchFamily="18" charset="0"/>
              </a:rPr>
              <a:t>Having the mental and moral strength to venture forth, persevere, withstand, and overcome danger, difficulty, and fear</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752600" y="1524000"/>
            <a:ext cx="7162800" cy="923330"/>
          </a:xfrm>
          <a:prstGeom prst="rect">
            <a:avLst/>
          </a:prstGeom>
          <a:noFill/>
        </p:spPr>
        <p:txBody>
          <a:bodyPr wrap="square" rtlCol="0">
            <a:spAutoFit/>
          </a:bodyPr>
          <a:lstStyle/>
          <a:p>
            <a:r>
              <a:rPr lang="en-US" sz="5400" b="1" dirty="0">
                <a:solidFill>
                  <a:srgbClr val="9194B7"/>
                </a:solidFill>
                <a:latin typeface="Castellar" pitchFamily="18" charset="0"/>
              </a:rPr>
              <a:t>Accountability</a:t>
            </a:r>
          </a:p>
        </p:txBody>
      </p:sp>
      <p:sp>
        <p:nvSpPr>
          <p:cNvPr id="7" name="Subtitle 2"/>
          <p:cNvSpPr txBox="1">
            <a:spLocks/>
          </p:cNvSpPr>
          <p:nvPr/>
        </p:nvSpPr>
        <p:spPr>
          <a:xfrm>
            <a:off x="3048000" y="2895600"/>
            <a:ext cx="5715000" cy="19812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dirty="0">
                <a:solidFill>
                  <a:srgbClr val="363B73"/>
                </a:solidFill>
                <a:latin typeface="Cambria" pitchFamily="18" charset="0"/>
              </a:rPr>
              <a:t>Being responsible and answerable for our own actions</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752600" y="1524000"/>
            <a:ext cx="7162800" cy="1015663"/>
          </a:xfrm>
          <a:prstGeom prst="rect">
            <a:avLst/>
          </a:prstGeom>
          <a:noFill/>
        </p:spPr>
        <p:txBody>
          <a:bodyPr wrap="square" rtlCol="0">
            <a:spAutoFit/>
          </a:bodyPr>
          <a:lstStyle/>
          <a:p>
            <a:r>
              <a:rPr lang="en-US" sz="6000" b="1" dirty="0">
                <a:solidFill>
                  <a:srgbClr val="9194B7"/>
                </a:solidFill>
                <a:latin typeface="Castellar" pitchFamily="18" charset="0"/>
              </a:rPr>
              <a:t>community</a:t>
            </a:r>
          </a:p>
        </p:txBody>
      </p:sp>
      <p:sp>
        <p:nvSpPr>
          <p:cNvPr id="7" name="Subtitle 2"/>
          <p:cNvSpPr txBox="1">
            <a:spLocks/>
          </p:cNvSpPr>
          <p:nvPr/>
        </p:nvSpPr>
        <p:spPr>
          <a:xfrm>
            <a:off x="3048000" y="2895600"/>
            <a:ext cx="5715000" cy="1422738"/>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dirty="0">
                <a:solidFill>
                  <a:srgbClr val="363B73"/>
                </a:solidFill>
                <a:latin typeface="Cambria" pitchFamily="18" charset="0"/>
              </a:rPr>
              <a:t>The people of the jurisdiction that we serve</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sp>
        <p:nvSpPr>
          <p:cNvPr id="4" name="Subtitle 2"/>
          <p:cNvSpPr txBox="1">
            <a:spLocks/>
          </p:cNvSpPr>
          <p:nvPr/>
        </p:nvSpPr>
        <p:spPr>
          <a:xfrm>
            <a:off x="1638300" y="1524000"/>
            <a:ext cx="7391400" cy="4724400"/>
          </a:xfrm>
          <a:prstGeom prst="rect">
            <a:avLst/>
          </a:prstGeom>
          <a:solidFill>
            <a:schemeClr val="tx2">
              <a:lumMod val="20000"/>
              <a:lumOff val="80000"/>
            </a:schemeClr>
          </a:solidFill>
        </p:spPr>
        <p:txBody>
          <a:bodyPr vert="horz" lIns="91440" tIns="45720" rIns="91440" bIns="45720" rtlCol="0">
            <a:normAutofit fontScale="92500" lnSpcReduction="10000"/>
          </a:bodyPr>
          <a:lstStyle/>
          <a:p>
            <a:pPr algn="ctr"/>
            <a:r>
              <a:rPr lang="en-US" sz="2600" dirty="0">
                <a:solidFill>
                  <a:srgbClr val="363B73"/>
                </a:solidFill>
                <a:latin typeface="Cambria" pitchFamily="18" charset="0"/>
              </a:rPr>
              <a:t>On my </a:t>
            </a:r>
            <a:r>
              <a:rPr lang="en-US" sz="2600" b="1" i="1" dirty="0">
                <a:solidFill>
                  <a:srgbClr val="363B73"/>
                </a:solidFill>
                <a:latin typeface="Cambria" pitchFamily="18" charset="0"/>
              </a:rPr>
              <a:t>honor</a:t>
            </a:r>
            <a:r>
              <a:rPr lang="en-US" sz="2600" dirty="0">
                <a:solidFill>
                  <a:srgbClr val="363B73"/>
                </a:solidFill>
                <a:latin typeface="Cambria" pitchFamily="18" charset="0"/>
              </a:rPr>
              <a:t>, I will never </a:t>
            </a:r>
            <a:r>
              <a:rPr lang="en-US" sz="2600" b="1" i="1" dirty="0">
                <a:solidFill>
                  <a:srgbClr val="363B73"/>
                </a:solidFill>
                <a:latin typeface="Cambria" pitchFamily="18" charset="0"/>
              </a:rPr>
              <a:t>betray</a:t>
            </a:r>
            <a:r>
              <a:rPr lang="en-US" sz="2600" dirty="0">
                <a:solidFill>
                  <a:srgbClr val="363B73"/>
                </a:solidFill>
                <a:latin typeface="Cambria" pitchFamily="18" charset="0"/>
              </a:rPr>
              <a:t> my </a:t>
            </a:r>
            <a:r>
              <a:rPr lang="en-US" sz="2600" b="1" i="1" dirty="0">
                <a:solidFill>
                  <a:srgbClr val="363B73"/>
                </a:solidFill>
                <a:latin typeface="Cambria" pitchFamily="18" charset="0"/>
              </a:rPr>
              <a:t>integrity</a:t>
            </a:r>
            <a:r>
              <a:rPr lang="en-US" sz="2600" dirty="0">
                <a:solidFill>
                  <a:srgbClr val="363B73"/>
                </a:solidFill>
                <a:latin typeface="Cambria" pitchFamily="18" charset="0"/>
              </a:rPr>
              <a:t>, </a:t>
            </a:r>
          </a:p>
          <a:p>
            <a:pPr algn="ctr"/>
            <a:r>
              <a:rPr lang="en-US" sz="2600" dirty="0">
                <a:solidFill>
                  <a:srgbClr val="363B73"/>
                </a:solidFill>
                <a:latin typeface="Cambria" pitchFamily="18" charset="0"/>
              </a:rPr>
              <a:t>my </a:t>
            </a:r>
            <a:r>
              <a:rPr lang="en-US" sz="2600" b="1" i="1" dirty="0">
                <a:solidFill>
                  <a:srgbClr val="363B73"/>
                </a:solidFill>
                <a:latin typeface="Cambria" pitchFamily="18" charset="0"/>
              </a:rPr>
              <a:t>character</a:t>
            </a:r>
            <a:r>
              <a:rPr lang="en-US" sz="2600" dirty="0">
                <a:solidFill>
                  <a:srgbClr val="363B73"/>
                </a:solidFill>
                <a:latin typeface="Cambria" pitchFamily="18" charset="0"/>
              </a:rPr>
              <a:t>, or the </a:t>
            </a:r>
            <a:r>
              <a:rPr lang="en-US" sz="2600" b="1" i="1" dirty="0">
                <a:solidFill>
                  <a:srgbClr val="363B73"/>
                </a:solidFill>
                <a:latin typeface="Cambria" pitchFamily="18" charset="0"/>
              </a:rPr>
              <a:t>public trust</a:t>
            </a:r>
            <a:r>
              <a:rPr lang="en-US" sz="2600" dirty="0">
                <a:solidFill>
                  <a:srgbClr val="363B73"/>
                </a:solidFill>
                <a:latin typeface="Cambria" pitchFamily="18" charset="0"/>
              </a:rPr>
              <a:t>. </a:t>
            </a:r>
          </a:p>
          <a:p>
            <a:pPr algn="ctr"/>
            <a:endParaRPr lang="en-US" sz="2600" dirty="0">
              <a:solidFill>
                <a:srgbClr val="363B73"/>
              </a:solidFill>
              <a:latin typeface="Cambria" pitchFamily="18" charset="0"/>
            </a:endParaRPr>
          </a:p>
          <a:p>
            <a:pPr algn="ctr"/>
            <a:r>
              <a:rPr lang="en-US" sz="2600" dirty="0">
                <a:solidFill>
                  <a:srgbClr val="363B73"/>
                </a:solidFill>
                <a:latin typeface="Cambria" pitchFamily="18" charset="0"/>
              </a:rPr>
              <a:t>I will treat all individuals with dignity and respect </a:t>
            </a:r>
          </a:p>
          <a:p>
            <a:pPr algn="ctr"/>
            <a:r>
              <a:rPr lang="en-US" sz="2600" dirty="0">
                <a:solidFill>
                  <a:srgbClr val="363B73"/>
                </a:solidFill>
                <a:latin typeface="Cambria" pitchFamily="18" charset="0"/>
              </a:rPr>
              <a:t>and ensure that my actions are dedicated </a:t>
            </a:r>
          </a:p>
          <a:p>
            <a:pPr algn="ctr"/>
            <a:r>
              <a:rPr lang="en-US" sz="2600" dirty="0">
                <a:solidFill>
                  <a:srgbClr val="363B73"/>
                </a:solidFill>
                <a:latin typeface="Cambria" pitchFamily="18" charset="0"/>
              </a:rPr>
              <a:t>to ensuring the safety of my </a:t>
            </a:r>
            <a:r>
              <a:rPr lang="en-US" sz="2600" b="1" i="1" dirty="0">
                <a:solidFill>
                  <a:srgbClr val="363B73"/>
                </a:solidFill>
                <a:latin typeface="Cambria" pitchFamily="18" charset="0"/>
              </a:rPr>
              <a:t>community</a:t>
            </a:r>
            <a:r>
              <a:rPr lang="en-US" sz="2600" dirty="0">
                <a:solidFill>
                  <a:srgbClr val="363B73"/>
                </a:solidFill>
                <a:latin typeface="Cambria" pitchFamily="18" charset="0"/>
              </a:rPr>
              <a:t> </a:t>
            </a:r>
          </a:p>
          <a:p>
            <a:pPr algn="ctr"/>
            <a:r>
              <a:rPr lang="en-US" sz="2600" dirty="0">
                <a:solidFill>
                  <a:srgbClr val="363B73"/>
                </a:solidFill>
                <a:latin typeface="Cambria" pitchFamily="18" charset="0"/>
              </a:rPr>
              <a:t>and the preservation of human life. </a:t>
            </a:r>
          </a:p>
          <a:p>
            <a:pPr algn="ctr"/>
            <a:endParaRPr lang="en-US" sz="2600" dirty="0">
              <a:solidFill>
                <a:srgbClr val="363B73"/>
              </a:solidFill>
              <a:latin typeface="Cambria" pitchFamily="18" charset="0"/>
            </a:endParaRPr>
          </a:p>
          <a:p>
            <a:pPr algn="ctr"/>
            <a:r>
              <a:rPr lang="en-US" sz="2600" dirty="0">
                <a:solidFill>
                  <a:srgbClr val="363B73"/>
                </a:solidFill>
                <a:latin typeface="Cambria" pitchFamily="18" charset="0"/>
              </a:rPr>
              <a:t>I will always have the </a:t>
            </a:r>
            <a:r>
              <a:rPr lang="en-US" sz="2600" b="1" i="1" dirty="0">
                <a:solidFill>
                  <a:srgbClr val="363B73"/>
                </a:solidFill>
                <a:latin typeface="Cambria" pitchFamily="18" charset="0"/>
              </a:rPr>
              <a:t>courage</a:t>
            </a:r>
            <a:r>
              <a:rPr lang="en-US" sz="2600" dirty="0">
                <a:solidFill>
                  <a:srgbClr val="363B73"/>
                </a:solidFill>
                <a:latin typeface="Cambria" pitchFamily="18" charset="0"/>
              </a:rPr>
              <a:t> to hold myself </a:t>
            </a:r>
          </a:p>
          <a:p>
            <a:pPr algn="ctr"/>
            <a:r>
              <a:rPr lang="en-US" sz="2600" dirty="0">
                <a:solidFill>
                  <a:srgbClr val="363B73"/>
                </a:solidFill>
                <a:latin typeface="Cambria" pitchFamily="18" charset="0"/>
              </a:rPr>
              <a:t>and others </a:t>
            </a:r>
            <a:r>
              <a:rPr lang="en-US" sz="2600" b="1" i="1" dirty="0">
                <a:solidFill>
                  <a:srgbClr val="363B73"/>
                </a:solidFill>
                <a:latin typeface="Cambria" pitchFamily="18" charset="0"/>
              </a:rPr>
              <a:t>accountable</a:t>
            </a:r>
            <a:r>
              <a:rPr lang="en-US" sz="2600" dirty="0">
                <a:solidFill>
                  <a:srgbClr val="363B73"/>
                </a:solidFill>
                <a:latin typeface="Cambria" pitchFamily="18" charset="0"/>
              </a:rPr>
              <a:t> for our actions. </a:t>
            </a:r>
          </a:p>
          <a:p>
            <a:pPr algn="ctr"/>
            <a:endParaRPr lang="en-US" sz="2600" dirty="0">
              <a:solidFill>
                <a:srgbClr val="363B73"/>
              </a:solidFill>
              <a:latin typeface="Cambria" pitchFamily="18" charset="0"/>
            </a:endParaRPr>
          </a:p>
          <a:p>
            <a:pPr algn="ctr"/>
            <a:r>
              <a:rPr lang="en-US" sz="2600" dirty="0">
                <a:solidFill>
                  <a:srgbClr val="363B73"/>
                </a:solidFill>
                <a:latin typeface="Cambria" pitchFamily="18" charset="0"/>
              </a:rPr>
              <a:t>I will always maintain the highest ethical standards </a:t>
            </a:r>
          </a:p>
          <a:p>
            <a:pPr algn="ctr"/>
            <a:r>
              <a:rPr lang="en-US" sz="2600">
                <a:solidFill>
                  <a:srgbClr val="363B73"/>
                </a:solidFill>
                <a:latin typeface="Cambria" pitchFamily="18" charset="0"/>
              </a:rPr>
              <a:t>and </a:t>
            </a:r>
            <a:r>
              <a:rPr lang="en-US" sz="2600" dirty="0">
                <a:solidFill>
                  <a:srgbClr val="363B73"/>
                </a:solidFill>
                <a:latin typeface="Cambria" pitchFamily="18" charset="0"/>
              </a:rPr>
              <a:t>uphold the values of my </a:t>
            </a:r>
            <a:r>
              <a:rPr lang="en-US" sz="2600" b="1" i="1" dirty="0">
                <a:solidFill>
                  <a:srgbClr val="363B73"/>
                </a:solidFill>
                <a:latin typeface="Cambria" pitchFamily="18" charset="0"/>
              </a:rPr>
              <a:t>community</a:t>
            </a:r>
            <a:r>
              <a:rPr lang="en-US" sz="2600">
                <a:solidFill>
                  <a:srgbClr val="363B73"/>
                </a:solidFill>
                <a:latin typeface="Cambria" pitchFamily="18" charset="0"/>
              </a:rPr>
              <a:t>, </a:t>
            </a:r>
          </a:p>
          <a:p>
            <a:pPr algn="ctr"/>
            <a:r>
              <a:rPr lang="en-US" sz="2600">
                <a:solidFill>
                  <a:srgbClr val="363B73"/>
                </a:solidFill>
                <a:latin typeface="Cambria" pitchFamily="18" charset="0"/>
              </a:rPr>
              <a:t>and </a:t>
            </a:r>
            <a:r>
              <a:rPr lang="en-US" sz="2600" dirty="0">
                <a:solidFill>
                  <a:srgbClr val="363B73"/>
                </a:solidFill>
                <a:latin typeface="Cambria" pitchFamily="18" charset="0"/>
              </a:rPr>
              <a:t>the agency I serve.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5" name="TextBox 4"/>
          <p:cNvSpPr txBox="1"/>
          <p:nvPr/>
        </p:nvSpPr>
        <p:spPr>
          <a:xfrm>
            <a:off x="1828800" y="457200"/>
            <a:ext cx="7010400" cy="923330"/>
          </a:xfrm>
          <a:prstGeom prst="rect">
            <a:avLst/>
          </a:prstGeom>
          <a:noFill/>
        </p:spPr>
        <p:txBody>
          <a:bodyPr wrap="square" rtlCol="0">
            <a:spAutoFit/>
          </a:bodyPr>
          <a:lstStyle/>
          <a:p>
            <a:pPr algn="ctr"/>
            <a:r>
              <a:rPr lang="en-US" sz="5400" dirty="0">
                <a:solidFill>
                  <a:srgbClr val="9194B7"/>
                </a:solidFill>
                <a:latin typeface="Castellar" pitchFamily="18" charset="0"/>
              </a:rPr>
              <a:t>Oath of honor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sp>
        <p:nvSpPr>
          <p:cNvPr id="4" name="Subtitle 2"/>
          <p:cNvSpPr txBox="1">
            <a:spLocks/>
          </p:cNvSpPr>
          <p:nvPr/>
        </p:nvSpPr>
        <p:spPr>
          <a:xfrm>
            <a:off x="1752600" y="4800600"/>
            <a:ext cx="7162800" cy="1334654"/>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noProof="0" dirty="0">
                <a:solidFill>
                  <a:srgbClr val="363B73"/>
                </a:solidFill>
                <a:latin typeface="Cambria" pitchFamily="18" charset="0"/>
              </a:rPr>
              <a:t>To learn more abou</a:t>
            </a:r>
            <a:r>
              <a:rPr lang="en-US" sz="3200" b="1" dirty="0">
                <a:solidFill>
                  <a:srgbClr val="363B73"/>
                </a:solidFill>
                <a:latin typeface="Cambria" pitchFamily="18" charset="0"/>
              </a:rPr>
              <a:t>t policing visit</a:t>
            </a:r>
            <a:endParaRPr lang="en-US" sz="3200" b="1" i="1" noProof="0" dirty="0">
              <a:solidFill>
                <a:srgbClr val="363B73"/>
              </a:solidFill>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i="1" u="sng" noProof="0" dirty="0">
                <a:solidFill>
                  <a:srgbClr val="363B73"/>
                </a:solidFill>
                <a:latin typeface="Cambria" pitchFamily="18" charset="0"/>
              </a:rPr>
              <a:t>www.discoverpolicing.org</a:t>
            </a:r>
            <a:endParaRPr kumimoji="0" lang="en-US" sz="3200" i="1" u="sng"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3074" name="Picture 2" descr="S:\Career Development\CURRENT PROJECTS\Discover Policing\IMAGES\LASO\new_Audrey\024 08.17.06.jpg"/>
          <p:cNvPicPr>
            <a:picLocks noChangeAspect="1" noChangeArrowheads="1"/>
          </p:cNvPicPr>
          <p:nvPr/>
        </p:nvPicPr>
        <p:blipFill>
          <a:blip r:embed="rId4" cstate="print"/>
          <a:srcRect/>
          <a:stretch>
            <a:fillRect/>
          </a:stretch>
        </p:blipFill>
        <p:spPr bwMode="auto">
          <a:xfrm>
            <a:off x="3886200" y="228600"/>
            <a:ext cx="2895600" cy="43434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sp>
        <p:nvSpPr>
          <p:cNvPr id="4" name="Subtitle 2"/>
          <p:cNvSpPr txBox="1">
            <a:spLocks/>
          </p:cNvSpPr>
          <p:nvPr/>
        </p:nvSpPr>
        <p:spPr>
          <a:xfrm>
            <a:off x="1752600" y="990600"/>
            <a:ext cx="7162800" cy="10668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noProof="0" dirty="0">
                <a:solidFill>
                  <a:srgbClr val="363B73"/>
                </a:solidFill>
                <a:latin typeface="Cambria" pitchFamily="18" charset="0"/>
              </a:rPr>
              <a:t>There is a reason why many communities refer </a:t>
            </a:r>
            <a:r>
              <a:rPr lang="en-US" sz="3000" noProof="0">
                <a:solidFill>
                  <a:srgbClr val="363B73"/>
                </a:solidFill>
                <a:latin typeface="Cambria" pitchFamily="18" charset="0"/>
              </a:rPr>
              <a:t>to the police </a:t>
            </a:r>
            <a:r>
              <a:rPr lang="en-US" sz="3000" noProof="0" dirty="0">
                <a:solidFill>
                  <a:srgbClr val="363B73"/>
                </a:solidFill>
                <a:latin typeface="Cambria" pitchFamily="18" charset="0"/>
              </a:rPr>
              <a:t>as </a:t>
            </a:r>
            <a:r>
              <a:rPr lang="en-US" sz="3000" b="1" noProof="0" dirty="0">
                <a:solidFill>
                  <a:srgbClr val="363B73"/>
                </a:solidFill>
                <a:latin typeface="Cambria" pitchFamily="18" charset="0"/>
              </a:rPr>
              <a:t>“Our Finest.” </a:t>
            </a:r>
            <a:endParaRPr kumimoji="0" lang="en-US" sz="3200" b="1" i="0" u="none" strike="noStrike" kern="1200" cap="none" spc="0" normalizeH="0" baseline="0" noProof="0" dirty="0">
              <a:ln>
                <a:noFill/>
              </a:ln>
              <a:solidFill>
                <a:srgbClr val="363B73"/>
              </a:solidFill>
              <a:effectLst/>
              <a:uLnTx/>
              <a:uFillTx/>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1026" name="Picture 2" descr="S:\Career Development\CURRENT PROJECTS\Discover Policing\IMAGES\tracyFavs\Honor Guard 2.jpg"/>
          <p:cNvPicPr>
            <a:picLocks noChangeAspect="1" noChangeArrowheads="1"/>
          </p:cNvPicPr>
          <p:nvPr/>
        </p:nvPicPr>
        <p:blipFill>
          <a:blip r:embed="rId4" cstate="print"/>
          <a:srcRect/>
          <a:stretch>
            <a:fillRect/>
          </a:stretch>
        </p:blipFill>
        <p:spPr bwMode="auto">
          <a:xfrm>
            <a:off x="2590800" y="2466252"/>
            <a:ext cx="5489687" cy="3669002"/>
          </a:xfrm>
          <a:prstGeom prst="rect">
            <a:avLst/>
          </a:prstGeom>
          <a:noFill/>
          <a:ln>
            <a:solidFill>
              <a:schemeClr val="tx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sp>
        <p:nvSpPr>
          <p:cNvPr id="4" name="Subtitle 2"/>
          <p:cNvSpPr txBox="1">
            <a:spLocks/>
          </p:cNvSpPr>
          <p:nvPr/>
        </p:nvSpPr>
        <p:spPr>
          <a:xfrm>
            <a:off x="1752600" y="1524000"/>
            <a:ext cx="3200400" cy="35052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i="1" noProof="0" dirty="0">
                <a:solidFill>
                  <a:srgbClr val="363B73"/>
                </a:solidFill>
                <a:latin typeface="Cambria" pitchFamily="18" charset="0"/>
              </a:rPr>
              <a:t>Standards should and must be higher for the individuals given the authority and responsibility of a sworn officer.</a:t>
            </a:r>
            <a:endParaRPr kumimoji="0" lang="en-US" sz="3200" b="0" i="1" u="none" strike="noStrike" kern="1200" cap="none" spc="0" normalizeH="0" baseline="0" noProof="0" dirty="0">
              <a:ln>
                <a:noFill/>
              </a:ln>
              <a:solidFill>
                <a:srgbClr val="363B73"/>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2050" name="Picture 2" descr="S:\Career Development\CURRENT PROJECTS\Discover Policing\IMAGES\LASD-NEW\033.JPG"/>
          <p:cNvPicPr>
            <a:picLocks noChangeAspect="1" noChangeArrowheads="1"/>
          </p:cNvPicPr>
          <p:nvPr/>
        </p:nvPicPr>
        <p:blipFill>
          <a:blip r:embed="rId4" cstate="print"/>
          <a:srcRect/>
          <a:stretch>
            <a:fillRect/>
          </a:stretch>
        </p:blipFill>
        <p:spPr bwMode="auto">
          <a:xfrm>
            <a:off x="5181600" y="618331"/>
            <a:ext cx="3747558" cy="5621338"/>
          </a:xfrm>
          <a:prstGeom prst="rect">
            <a:avLst/>
          </a:prstGeom>
          <a:noFill/>
          <a:ln>
            <a:solidFill>
              <a:schemeClr val="tx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sp>
        <p:nvSpPr>
          <p:cNvPr id="4" name="Subtitle 2"/>
          <p:cNvSpPr txBox="1">
            <a:spLocks/>
          </p:cNvSpPr>
          <p:nvPr/>
        </p:nvSpPr>
        <p:spPr>
          <a:xfrm>
            <a:off x="1752599" y="4724400"/>
            <a:ext cx="7162800" cy="16002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dirty="0">
                <a:solidFill>
                  <a:srgbClr val="363B73"/>
                </a:solidFill>
                <a:latin typeface="Cambria" pitchFamily="18" charset="0"/>
              </a:rPr>
              <a:t>Police Officers</a:t>
            </a:r>
            <a:r>
              <a:rPr lang="en-US" sz="3000" noProof="0" dirty="0">
                <a:solidFill>
                  <a:srgbClr val="363B73"/>
                </a:solidFill>
                <a:latin typeface="Cambria" pitchFamily="18" charset="0"/>
              </a:rPr>
              <a:t> should willingly accept the responsibility to be a role model for ethical behavior.</a:t>
            </a:r>
            <a:endParaRPr kumimoji="0" lang="en-US" sz="3200" b="0" i="0" u="none" strike="noStrike" kern="1200" cap="none" spc="0" normalizeH="0" baseline="0" noProof="0" dirty="0">
              <a:ln>
                <a:noFill/>
              </a:ln>
              <a:solidFill>
                <a:srgbClr val="363B73"/>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pic>
        <p:nvPicPr>
          <p:cNvPr id="2" name="Picture 2" descr="S:\Career Development\CURRENT PROJECTS\Discover Policing\IMAGES\Golden CO\_MG_4148.JPG"/>
          <p:cNvPicPr>
            <a:picLocks noChangeAspect="1" noChangeArrowheads="1"/>
          </p:cNvPicPr>
          <p:nvPr/>
        </p:nvPicPr>
        <p:blipFill>
          <a:blip r:embed="rId4" cstate="print"/>
          <a:srcRect/>
          <a:stretch>
            <a:fillRect/>
          </a:stretch>
        </p:blipFill>
        <p:spPr bwMode="auto">
          <a:xfrm>
            <a:off x="2626049" y="838200"/>
            <a:ext cx="5415901" cy="3609975"/>
          </a:xfrm>
          <a:prstGeom prst="rect">
            <a:avLst/>
          </a:prstGeom>
          <a:noFill/>
          <a:ln>
            <a:solidFill>
              <a:schemeClr val="tx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81200" y="1295400"/>
            <a:ext cx="5410200" cy="3785652"/>
          </a:xfrm>
          <a:prstGeom prst="rect">
            <a:avLst/>
          </a:prstGeom>
          <a:noFill/>
        </p:spPr>
        <p:txBody>
          <a:bodyPr wrap="square" rtlCol="0">
            <a:spAutoFit/>
          </a:bodyPr>
          <a:lstStyle/>
          <a:p>
            <a:r>
              <a:rPr lang="en-US" sz="6000" dirty="0">
                <a:solidFill>
                  <a:srgbClr val="9194B7"/>
                </a:solidFill>
                <a:latin typeface="Castellar" pitchFamily="18" charset="0"/>
              </a:rPr>
              <a:t>Key words in the oath of honor</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81200" y="1371600"/>
            <a:ext cx="5410200" cy="1015663"/>
          </a:xfrm>
          <a:prstGeom prst="rect">
            <a:avLst/>
          </a:prstGeom>
          <a:noFill/>
        </p:spPr>
        <p:txBody>
          <a:bodyPr wrap="square" rtlCol="0">
            <a:spAutoFit/>
          </a:bodyPr>
          <a:lstStyle/>
          <a:p>
            <a:r>
              <a:rPr lang="en-US" sz="6000" b="1" dirty="0">
                <a:solidFill>
                  <a:srgbClr val="9194B7"/>
                </a:solidFill>
                <a:latin typeface="Castellar" pitchFamily="18" charset="0"/>
              </a:rPr>
              <a:t>HONOR</a:t>
            </a:r>
          </a:p>
        </p:txBody>
      </p:sp>
      <p:sp>
        <p:nvSpPr>
          <p:cNvPr id="7" name="Subtitle 2"/>
          <p:cNvSpPr txBox="1">
            <a:spLocks/>
          </p:cNvSpPr>
          <p:nvPr/>
        </p:nvSpPr>
        <p:spPr>
          <a:xfrm>
            <a:off x="3048000" y="2743201"/>
            <a:ext cx="5715000" cy="15240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noProof="0" dirty="0">
                <a:solidFill>
                  <a:srgbClr val="363B73"/>
                </a:solidFill>
                <a:latin typeface="Cambria" pitchFamily="18" charset="0"/>
              </a:rPr>
              <a:t>Giving one’s word as a bond or guarantee</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81200" y="1524000"/>
            <a:ext cx="5410200" cy="1015663"/>
          </a:xfrm>
          <a:prstGeom prst="rect">
            <a:avLst/>
          </a:prstGeom>
          <a:noFill/>
        </p:spPr>
        <p:txBody>
          <a:bodyPr wrap="square" rtlCol="0">
            <a:spAutoFit/>
          </a:bodyPr>
          <a:lstStyle/>
          <a:p>
            <a:r>
              <a:rPr lang="en-US" sz="6000" b="1" dirty="0">
                <a:solidFill>
                  <a:srgbClr val="9194B7"/>
                </a:solidFill>
                <a:latin typeface="Castellar" pitchFamily="18" charset="0"/>
              </a:rPr>
              <a:t>betray</a:t>
            </a:r>
          </a:p>
        </p:txBody>
      </p:sp>
      <p:sp>
        <p:nvSpPr>
          <p:cNvPr id="7" name="Subtitle 2"/>
          <p:cNvSpPr txBox="1">
            <a:spLocks/>
          </p:cNvSpPr>
          <p:nvPr/>
        </p:nvSpPr>
        <p:spPr>
          <a:xfrm>
            <a:off x="3048000" y="2895600"/>
            <a:ext cx="5715000" cy="1422738"/>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noProof="0" dirty="0">
                <a:solidFill>
                  <a:srgbClr val="363B73"/>
                </a:solidFill>
                <a:latin typeface="Cambria" pitchFamily="18" charset="0"/>
              </a:rPr>
              <a:t>A violation of loyalty and proving trust to be false</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81200" y="1447800"/>
            <a:ext cx="5410200" cy="1015663"/>
          </a:xfrm>
          <a:prstGeom prst="rect">
            <a:avLst/>
          </a:prstGeom>
          <a:noFill/>
        </p:spPr>
        <p:txBody>
          <a:bodyPr wrap="square" rtlCol="0">
            <a:spAutoFit/>
          </a:bodyPr>
          <a:lstStyle/>
          <a:p>
            <a:r>
              <a:rPr lang="en-US" sz="6000" b="1" dirty="0">
                <a:solidFill>
                  <a:srgbClr val="9194B7"/>
                </a:solidFill>
                <a:latin typeface="Castellar" pitchFamily="18" charset="0"/>
              </a:rPr>
              <a:t>integrity</a:t>
            </a:r>
          </a:p>
        </p:txBody>
      </p:sp>
      <p:sp>
        <p:nvSpPr>
          <p:cNvPr id="7" name="Subtitle 2"/>
          <p:cNvSpPr txBox="1">
            <a:spLocks/>
          </p:cNvSpPr>
          <p:nvPr/>
        </p:nvSpPr>
        <p:spPr>
          <a:xfrm>
            <a:off x="2743200" y="2895600"/>
            <a:ext cx="6019800" cy="20574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noProof="0" dirty="0">
                <a:solidFill>
                  <a:srgbClr val="363B73"/>
                </a:solidFill>
                <a:latin typeface="Cambria" pitchFamily="18" charset="0"/>
              </a:rPr>
              <a:t>Firm adherence to moral and ethical principles in both public and private life</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524000" cy="6858000"/>
          </a:xfrm>
          <a:solidFill>
            <a:srgbClr val="363B73"/>
          </a:solidFill>
          <a:ln>
            <a:noFill/>
          </a:ln>
        </p:spPr>
        <p:txBody>
          <a:bodyPr/>
          <a:lstStyle/>
          <a:p>
            <a:endParaRPr lang="en-US" dirty="0"/>
          </a:p>
          <a:p>
            <a:endParaRPr lang="en-US" dirty="0"/>
          </a:p>
          <a:p>
            <a:endParaRPr lang="en-US" dirty="0"/>
          </a:p>
          <a:p>
            <a:endParaRPr lang="en-US" dirty="0"/>
          </a:p>
          <a:p>
            <a:endParaRPr lang="en-US" sz="1800" dirty="0"/>
          </a:p>
          <a:p>
            <a:endParaRPr lang="en-US" sz="1800" dirty="0"/>
          </a:p>
        </p:txBody>
      </p:sp>
      <p:pic>
        <p:nvPicPr>
          <p:cNvPr id="1028" name="Picture 4" descr="S:\Career Development\CURRENT PROJECTS\Discover Policing\LOGOS\Discover Policing\blue background rectangle cropped.jpg"/>
          <p:cNvPicPr>
            <a:picLocks noChangeAspect="1" noChangeArrowheads="1"/>
          </p:cNvPicPr>
          <p:nvPr/>
        </p:nvPicPr>
        <p:blipFill>
          <a:blip r:embed="rId3" cstate="print"/>
          <a:srcRect/>
          <a:stretch>
            <a:fillRect/>
          </a:stretch>
        </p:blipFill>
        <p:spPr bwMode="auto">
          <a:xfrm>
            <a:off x="0" y="6135254"/>
            <a:ext cx="1524000" cy="722746"/>
          </a:xfrm>
          <a:prstGeom prst="rect">
            <a:avLst/>
          </a:prstGeom>
          <a:noFill/>
        </p:spPr>
      </p:pic>
      <p:sp>
        <p:nvSpPr>
          <p:cNvPr id="8" name="TextBox 7"/>
          <p:cNvSpPr txBox="1"/>
          <p:nvPr/>
        </p:nvSpPr>
        <p:spPr>
          <a:xfrm>
            <a:off x="1905000" y="1447800"/>
            <a:ext cx="5562600" cy="1015663"/>
          </a:xfrm>
          <a:prstGeom prst="rect">
            <a:avLst/>
          </a:prstGeom>
          <a:noFill/>
        </p:spPr>
        <p:txBody>
          <a:bodyPr wrap="square" rtlCol="0">
            <a:spAutoFit/>
          </a:bodyPr>
          <a:lstStyle/>
          <a:p>
            <a:r>
              <a:rPr lang="en-US" sz="6000" b="1" dirty="0">
                <a:solidFill>
                  <a:srgbClr val="9194B7"/>
                </a:solidFill>
                <a:latin typeface="Castellar" pitchFamily="18" charset="0"/>
              </a:rPr>
              <a:t>character</a:t>
            </a:r>
          </a:p>
        </p:txBody>
      </p:sp>
      <p:sp>
        <p:nvSpPr>
          <p:cNvPr id="7" name="Subtitle 2"/>
          <p:cNvSpPr txBox="1">
            <a:spLocks/>
          </p:cNvSpPr>
          <p:nvPr/>
        </p:nvSpPr>
        <p:spPr>
          <a:xfrm>
            <a:off x="3048000" y="2895600"/>
            <a:ext cx="5715000" cy="2667000"/>
          </a:xfrm>
          <a:prstGeom prst="rect">
            <a:avLst/>
          </a:prstGeom>
          <a:solidFill>
            <a:schemeClr val="tx2">
              <a:lumMod val="20000"/>
              <a:lumOff val="80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i="1" noProof="0" dirty="0">
                <a:solidFill>
                  <a:srgbClr val="363B73"/>
                </a:solidFill>
                <a:latin typeface="Cambria" pitchFamily="18" charset="0"/>
              </a:rPr>
              <a:t>The qualities and standards of behavior that distinguish an individual from others</a:t>
            </a:r>
            <a:endParaRPr kumimoji="0" lang="en-US" sz="4000" i="1" u="none" strike="noStrike" kern="1200" cap="none" spc="0" normalizeH="0" noProof="0" dirty="0">
              <a:ln>
                <a:noFill/>
              </a:ln>
              <a:solidFill>
                <a:srgbClr val="363B73"/>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solidFill>
                <a:schemeClr val="tx1">
                  <a:tint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34D8680F92914B8DD75CBA4ED150D4" ma:contentTypeVersion="16" ma:contentTypeDescription="Create a new document." ma:contentTypeScope="" ma:versionID="130d0c1972f7e3c93887789d4ac33eac">
  <xsd:schema xmlns:xsd="http://www.w3.org/2001/XMLSchema" xmlns:xs="http://www.w3.org/2001/XMLSchema" xmlns:p="http://schemas.microsoft.com/office/2006/metadata/properties" xmlns:ns2="58b1c762-b3ea-431f-b193-f507b3e9b1bf" xmlns:ns3="73d5f525-a3d6-4fb7-a266-0fbe14f399c2" targetNamespace="http://schemas.microsoft.com/office/2006/metadata/properties" ma:root="true" ma:fieldsID="0385739bed8621152827321938a6a9f4" ns2:_="" ns3:_="">
    <xsd:import namespace="58b1c762-b3ea-431f-b193-f507b3e9b1bf"/>
    <xsd:import namespace="73d5f525-a3d6-4fb7-a266-0fbe14f399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MediaServiceOCR" minOccurs="0"/>
                <xsd:element ref="ns2:File_x0020_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1c762-b3ea-431f-b193-f507b3e9b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fb2d66a-8a76-45f0-bdd8-73588bd3e27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File_x0020_Path" ma:index="23" nillable="true" ma:displayName="File Path" ma:internalName="File_x0020_Path">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d5f525-a3d6-4fb7-a266-0fbe14f399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53b768b-5568-455b-b140-bf8afe73075b}" ma:internalName="TaxCatchAll" ma:showField="CatchAllData" ma:web="73d5f525-a3d6-4fb7-a266-0fbe14f39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b1c762-b3ea-431f-b193-f507b3e9b1bf">
      <Terms xmlns="http://schemas.microsoft.com/office/infopath/2007/PartnerControls"/>
    </lcf76f155ced4ddcb4097134ff3c332f>
    <TaxCatchAll xmlns="73d5f525-a3d6-4fb7-a266-0fbe14f399c2" xsi:nil="true"/>
    <File_x0020_Path xmlns="58b1c762-b3ea-431f-b193-f507b3e9b1bf" xsi:nil="true"/>
  </documentManagement>
</p:properties>
</file>

<file path=customXml/itemProps1.xml><?xml version="1.0" encoding="utf-8"?>
<ds:datastoreItem xmlns:ds="http://schemas.openxmlformats.org/officeDocument/2006/customXml" ds:itemID="{8D5862ED-A8F7-494B-B424-A91BFD5B7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1c762-b3ea-431f-b193-f507b3e9b1bf"/>
    <ds:schemaRef ds:uri="73d5f525-a3d6-4fb7-a266-0fbe14f39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51A8C8-01BB-45E9-B537-ADCA75F6994C}">
  <ds:schemaRefs>
    <ds:schemaRef ds:uri="http://schemas.microsoft.com/sharepoint/v3/contenttype/forms"/>
  </ds:schemaRefs>
</ds:datastoreItem>
</file>

<file path=customXml/itemProps3.xml><?xml version="1.0" encoding="utf-8"?>
<ds:datastoreItem xmlns:ds="http://schemas.openxmlformats.org/officeDocument/2006/customXml" ds:itemID="{CB073304-A4BB-4B5C-AC6C-CE7F83F83921}">
  <ds:schemaRefs>
    <ds:schemaRef ds:uri="http://schemas.microsoft.com/office/2006/metadata/properties"/>
    <ds:schemaRef ds:uri="http://schemas.microsoft.com/office/infopath/2007/PartnerControls"/>
    <ds:schemaRef ds:uri="58b1c762-b3ea-431f-b193-f507b3e9b1bf"/>
    <ds:schemaRef ds:uri="73d5f525-a3d6-4fb7-a266-0fbe14f399c2"/>
  </ds:schemaRefs>
</ds:datastoreItem>
</file>

<file path=docProps/app.xml><?xml version="1.0" encoding="utf-8"?>
<Properties xmlns="http://schemas.openxmlformats.org/officeDocument/2006/extended-properties" xmlns:vt="http://schemas.openxmlformats.org/officeDocument/2006/docPropsVTypes">
  <Template>lawenforcementoath-130118140042-phpapp01</Template>
  <TotalTime>489</TotalTime>
  <Words>324</Words>
  <Application>Microsoft Office PowerPoint</Application>
  <PresentationFormat>On-screen Show (4:3)</PresentationFormat>
  <Paragraphs>125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Scopp</dc:creator>
  <cp:lastModifiedBy>Emily Jennings</cp:lastModifiedBy>
  <cp:revision>1</cp:revision>
  <dcterms:created xsi:type="dcterms:W3CDTF">2025-07-01T13:35:42Z</dcterms:created>
  <dcterms:modified xsi:type="dcterms:W3CDTF">2025-10-13T15:50:34Z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0x0101007134D8680F92914B8DD75CBA4ED150D4</vt:lpwstr>
  </property>
  <property fmtid="{D5CDD505-2E9C-101B-9397-08002B2CF9AE}" pid="3" name="MediaServiceImageTags">
    <vt:lpwstr/>
  </property>
</Properties>
</file>