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D_0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0" r:id="rId8"/>
    <p:sldId id="266" r:id="rId9"/>
    <p:sldId id="267" r:id="rId10"/>
    <p:sldId id="261" r:id="rId11"/>
    <p:sldId id="268" r:id="rId12"/>
    <p:sldId id="269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720E1D-FA24-7569-0624-F372877320E6}" name="Hannah Scopp" initials="HS" userId="S::scopp@theiacp.org::0e024673-f08f-4ba1-8b8e-6a6dcce52f53" providerId="AD"/>
  <p188:author id="{DB3D332D-3682-00A8-59A7-35A8DD1393B0}" name="Emily Jennings" initials="EJ" userId="S::jennings@theiacp.org::ca5d1d81-9b47-4b35-bd48-54c5be1b735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99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105" d="100"/>
          <a:sy n="105" d="100"/>
        </p:scale>
        <p:origin x="183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y Howard" userId="0f6e7526-2553-4a60-aebf-f51d556ef83b" providerId="ADAL" clId="{93D933E8-67CB-42DC-B17B-902D7FC7E12C}"/>
    <pc:docChg chg="custSel modSld">
      <pc:chgData name="Cory Howard" userId="0f6e7526-2553-4a60-aebf-f51d556ef83b" providerId="ADAL" clId="{93D933E8-67CB-42DC-B17B-902D7FC7E12C}" dt="2025-09-12T15:53:33.496" v="98" actId="20577"/>
      <pc:docMkLst>
        <pc:docMk/>
      </pc:docMkLst>
      <pc:sldChg chg="modSp mod">
        <pc:chgData name="Cory Howard" userId="0f6e7526-2553-4a60-aebf-f51d556ef83b" providerId="ADAL" clId="{93D933E8-67CB-42DC-B17B-902D7FC7E12C}" dt="2025-09-12T15:53:33.496" v="98" actId="20577"/>
        <pc:sldMkLst>
          <pc:docMk/>
          <pc:sldMk cId="0" sldId="256"/>
        </pc:sldMkLst>
      </pc:sldChg>
      <pc:sldChg chg="modSp mod">
        <pc:chgData name="Cory Howard" userId="0f6e7526-2553-4a60-aebf-f51d556ef83b" providerId="ADAL" clId="{93D933E8-67CB-42DC-B17B-902D7FC7E12C}" dt="2025-09-12T15:52:40.953" v="43" actId="20577"/>
        <pc:sldMkLst>
          <pc:docMk/>
          <pc:sldMk cId="0" sldId="258"/>
        </pc:sldMkLst>
      </pc:sldChg>
      <pc:sldChg chg="modSp mod">
        <pc:chgData name="Cory Howard" userId="0f6e7526-2553-4a60-aebf-f51d556ef83b" providerId="ADAL" clId="{93D933E8-67CB-42DC-B17B-902D7FC7E12C}" dt="2025-09-12T15:53:00.280" v="51" actId="20577"/>
        <pc:sldMkLst>
          <pc:docMk/>
          <pc:sldMk cId="0" sldId="259"/>
        </pc:sldMkLst>
      </pc:sldChg>
      <pc:sldChg chg="modSp mod">
        <pc:chgData name="Cory Howard" userId="0f6e7526-2553-4a60-aebf-f51d556ef83b" providerId="ADAL" clId="{93D933E8-67CB-42DC-B17B-902D7FC7E12C}" dt="2025-09-12T15:53:25.576" v="75" actId="20577"/>
        <pc:sldMkLst>
          <pc:docMk/>
          <pc:sldMk cId="0" sldId="262"/>
        </pc:sldMkLst>
      </pc:sldChg>
    </pc:docChg>
  </pc:docChgLst>
  <pc:docChgLst>
    <pc:chgData name="Emily Jennings" userId="ca5d1d81-9b47-4b35-bd48-54c5be1b7352" providerId="ADAL" clId="{EAFB927E-D97E-489E-9645-A238B4CB3735}"/>
    <pc:docChg chg="custSel modSld sldOrd">
      <pc:chgData name="Emily Jennings" userId="ca5d1d81-9b47-4b35-bd48-54c5be1b7352" providerId="ADAL" clId="{EAFB927E-D97E-489E-9645-A238B4CB3735}" dt="2025-10-13T16:06:42.234" v="187" actId="20577"/>
      <pc:docMkLst>
        <pc:docMk/>
      </pc:docMkLst>
      <pc:sldChg chg="modSp mod">
        <pc:chgData name="Emily Jennings" userId="ca5d1d81-9b47-4b35-bd48-54c5be1b7352" providerId="ADAL" clId="{EAFB927E-D97E-489E-9645-A238B4CB3735}" dt="2025-10-13T16:06:42.234" v="187" actId="20577"/>
        <pc:sldMkLst>
          <pc:docMk/>
          <pc:sldMk cId="0" sldId="258"/>
        </pc:sldMkLst>
        <pc:spChg chg="mod">
          <ac:chgData name="Emily Jennings" userId="ca5d1d81-9b47-4b35-bd48-54c5be1b7352" providerId="ADAL" clId="{EAFB927E-D97E-489E-9645-A238B4CB3735}" dt="2025-10-13T16:06:42.234" v="187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Emily Jennings" userId="ca5d1d81-9b47-4b35-bd48-54c5be1b7352" providerId="ADAL" clId="{EAFB927E-D97E-489E-9645-A238B4CB3735}" dt="2025-10-13T15:30:19.043" v="132" actId="12"/>
        <pc:sldMkLst>
          <pc:docMk/>
          <pc:sldMk cId="0" sldId="260"/>
        </pc:sldMkLst>
        <pc:spChg chg="mod">
          <ac:chgData name="Emily Jennings" userId="ca5d1d81-9b47-4b35-bd48-54c5be1b7352" providerId="ADAL" clId="{EAFB927E-D97E-489E-9645-A238B4CB3735}" dt="2025-10-13T15:30:19.043" v="132" actId="12"/>
          <ac:spMkLst>
            <pc:docMk/>
            <pc:sldMk cId="0" sldId="260"/>
            <ac:spMk id="5" creationId="{00000000-0000-0000-0000-000000000000}"/>
          </ac:spMkLst>
        </pc:spChg>
      </pc:sldChg>
      <pc:sldChg chg="modSp mod">
        <pc:chgData name="Emily Jennings" userId="ca5d1d81-9b47-4b35-bd48-54c5be1b7352" providerId="ADAL" clId="{EAFB927E-D97E-489E-9645-A238B4CB3735}" dt="2025-10-13T15:30:23.624" v="133" actId="12"/>
        <pc:sldMkLst>
          <pc:docMk/>
          <pc:sldMk cId="0" sldId="266"/>
        </pc:sldMkLst>
        <pc:spChg chg="mod">
          <ac:chgData name="Emily Jennings" userId="ca5d1d81-9b47-4b35-bd48-54c5be1b7352" providerId="ADAL" clId="{EAFB927E-D97E-489E-9645-A238B4CB3735}" dt="2025-10-13T15:30:23.624" v="133" actId="12"/>
          <ac:spMkLst>
            <pc:docMk/>
            <pc:sldMk cId="0" sldId="266"/>
            <ac:spMk id="5" creationId="{00000000-0000-0000-0000-000000000000}"/>
          </ac:spMkLst>
        </pc:spChg>
        <pc:spChg chg="mod">
          <ac:chgData name="Emily Jennings" userId="ca5d1d81-9b47-4b35-bd48-54c5be1b7352" providerId="ADAL" clId="{EAFB927E-D97E-489E-9645-A238B4CB3735}" dt="2025-10-13T15:21:47.792" v="24" actId="20577"/>
          <ac:spMkLst>
            <pc:docMk/>
            <pc:sldMk cId="0" sldId="266"/>
            <ac:spMk id="7" creationId="{00000000-0000-0000-0000-000000000000}"/>
          </ac:spMkLst>
        </pc:spChg>
      </pc:sldChg>
      <pc:sldChg chg="modSp mod ord">
        <pc:chgData name="Emily Jennings" userId="ca5d1d81-9b47-4b35-bd48-54c5be1b7352" providerId="ADAL" clId="{EAFB927E-D97E-489E-9645-A238B4CB3735}" dt="2025-10-13T15:30:36.580" v="135" actId="12"/>
        <pc:sldMkLst>
          <pc:docMk/>
          <pc:sldMk cId="0" sldId="267"/>
        </pc:sldMkLst>
        <pc:spChg chg="mod">
          <ac:chgData name="Emily Jennings" userId="ca5d1d81-9b47-4b35-bd48-54c5be1b7352" providerId="ADAL" clId="{EAFB927E-D97E-489E-9645-A238B4CB3735}" dt="2025-10-13T15:30:36.580" v="135" actId="12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Emily Jennings" userId="ca5d1d81-9b47-4b35-bd48-54c5be1b7352" providerId="ADAL" clId="{EAFB927E-D97E-489E-9645-A238B4CB3735}" dt="2025-10-13T15:31:21.520" v="162" actId="20577"/>
        <pc:sldMkLst>
          <pc:docMk/>
          <pc:sldMk cId="0" sldId="269"/>
        </pc:sldMkLst>
        <pc:spChg chg="mod">
          <ac:chgData name="Emily Jennings" userId="ca5d1d81-9b47-4b35-bd48-54c5be1b7352" providerId="ADAL" clId="{EAFB927E-D97E-489E-9645-A238B4CB3735}" dt="2025-10-13T15:31:21.520" v="162" actId="20577"/>
          <ac:spMkLst>
            <pc:docMk/>
            <pc:sldMk cId="0" sldId="269"/>
            <ac:spMk id="3" creationId="{00000000-0000-0000-0000-000000000000}"/>
          </ac:spMkLst>
        </pc:spChg>
      </pc:sldChg>
    </pc:docChg>
  </pc:docChgLst>
  <pc:docChgLst>
    <pc:chgData name="Hannah Scopp" userId="0e024673-f08f-4ba1-8b8e-6a6dcce52f53" providerId="ADAL" clId="{06E991FF-C8FC-4D3C-BA24-23998EA05339}"/>
    <pc:docChg chg="undo custSel modSld">
      <pc:chgData name="Hannah Scopp" userId="0e024673-f08f-4ba1-8b8e-6a6dcce52f53" providerId="ADAL" clId="{06E991FF-C8FC-4D3C-BA24-23998EA05339}" dt="2025-07-08T16:29:21.745" v="1398" actId="1076"/>
      <pc:docMkLst>
        <pc:docMk/>
      </pc:docMkLst>
      <pc:sldChg chg="modSp mod">
        <pc:chgData name="Hannah Scopp" userId="0e024673-f08f-4ba1-8b8e-6a6dcce52f53" providerId="ADAL" clId="{06E991FF-C8FC-4D3C-BA24-23998EA05339}" dt="2025-07-08T16:25:55.103" v="1371"/>
        <pc:sldMkLst>
          <pc:docMk/>
          <pc:sldMk cId="0" sldId="256"/>
        </pc:sldMkLst>
      </pc:sldChg>
      <pc:sldChg chg="addSp modSp mod">
        <pc:chgData name="Hannah Scopp" userId="0e024673-f08f-4ba1-8b8e-6a6dcce52f53" providerId="ADAL" clId="{06E991FF-C8FC-4D3C-BA24-23998EA05339}" dt="2025-07-07T19:01:14.141" v="1361" actId="1076"/>
        <pc:sldMkLst>
          <pc:docMk/>
          <pc:sldMk cId="0" sldId="258"/>
        </pc:sldMkLst>
      </pc:sldChg>
      <pc:sldChg chg="modSp mod">
        <pc:chgData name="Hannah Scopp" userId="0e024673-f08f-4ba1-8b8e-6a6dcce52f53" providerId="ADAL" clId="{06E991FF-C8FC-4D3C-BA24-23998EA05339}" dt="2025-07-07T18:19:44.228" v="71" actId="1076"/>
        <pc:sldMkLst>
          <pc:docMk/>
          <pc:sldMk cId="0" sldId="259"/>
        </pc:sldMkLst>
      </pc:sldChg>
      <pc:sldChg chg="modSp mod">
        <pc:chgData name="Hannah Scopp" userId="0e024673-f08f-4ba1-8b8e-6a6dcce52f53" providerId="ADAL" clId="{06E991FF-C8FC-4D3C-BA24-23998EA05339}" dt="2025-07-07T18:42:07.510" v="446" actId="20577"/>
        <pc:sldMkLst>
          <pc:docMk/>
          <pc:sldMk cId="0" sldId="260"/>
        </pc:sldMkLst>
      </pc:sldChg>
      <pc:sldChg chg="addSp delSp modSp mod">
        <pc:chgData name="Hannah Scopp" userId="0e024673-f08f-4ba1-8b8e-6a6dcce52f53" providerId="ADAL" clId="{06E991FF-C8FC-4D3C-BA24-23998EA05339}" dt="2025-07-07T18:35:55.831" v="413" actId="478"/>
        <pc:sldMkLst>
          <pc:docMk/>
          <pc:sldMk cId="0" sldId="261"/>
        </pc:sldMkLst>
      </pc:sldChg>
      <pc:sldChg chg="addSp delSp modSp mod">
        <pc:chgData name="Hannah Scopp" userId="0e024673-f08f-4ba1-8b8e-6a6dcce52f53" providerId="ADAL" clId="{06E991FF-C8FC-4D3C-BA24-23998EA05339}" dt="2025-07-08T16:29:21.745" v="1398" actId="1076"/>
        <pc:sldMkLst>
          <pc:docMk/>
          <pc:sldMk cId="0" sldId="262"/>
        </pc:sldMkLst>
      </pc:sldChg>
      <pc:sldChg chg="modSp mod">
        <pc:chgData name="Hannah Scopp" userId="0e024673-f08f-4ba1-8b8e-6a6dcce52f53" providerId="ADAL" clId="{06E991FF-C8FC-4D3C-BA24-23998EA05339}" dt="2025-07-07T18:26:58.063" v="127" actId="14100"/>
        <pc:sldMkLst>
          <pc:docMk/>
          <pc:sldMk cId="0" sldId="266"/>
        </pc:sldMkLst>
      </pc:sldChg>
      <pc:sldChg chg="addSp modSp mod">
        <pc:chgData name="Hannah Scopp" userId="0e024673-f08f-4ba1-8b8e-6a6dcce52f53" providerId="ADAL" clId="{06E991FF-C8FC-4D3C-BA24-23998EA05339}" dt="2025-07-07T19:01:31.901" v="1364" actId="1076"/>
        <pc:sldMkLst>
          <pc:docMk/>
          <pc:sldMk cId="0" sldId="267"/>
        </pc:sldMkLst>
      </pc:sldChg>
      <pc:sldChg chg="addSp modSp mod">
        <pc:chgData name="Hannah Scopp" userId="0e024673-f08f-4ba1-8b8e-6a6dcce52f53" providerId="ADAL" clId="{06E991FF-C8FC-4D3C-BA24-23998EA05339}" dt="2025-07-08T16:27:24.267" v="1373" actId="1076"/>
        <pc:sldMkLst>
          <pc:docMk/>
          <pc:sldMk cId="0" sldId="268"/>
        </pc:sldMkLst>
      </pc:sldChg>
      <pc:sldChg chg="addSp modSp mod">
        <pc:chgData name="Hannah Scopp" userId="0e024673-f08f-4ba1-8b8e-6a6dcce52f53" providerId="ADAL" clId="{06E991FF-C8FC-4D3C-BA24-23998EA05339}" dt="2025-07-08T16:28:55.715" v="1394" actId="27636"/>
        <pc:sldMkLst>
          <pc:docMk/>
          <pc:sldMk cId="0" sldId="269"/>
        </pc:sldMkLst>
      </pc:sldChg>
    </pc:docChg>
  </pc:docChgLst>
</pc:chgInfo>
</file>

<file path=ppt/comments/modernComment_10D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F02A283-76CB-4387-A191-F8C08303DFA3}" authorId="{6C720E1D-FA24-7569-0624-F372877320E6}" status="resolved" created="2025-07-08T16:28:09.521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69"/>
      <ac:spMk id="3" creationId="{00000000-0000-0000-0000-000000000000}"/>
    </ac:deMkLst>
    <p188:txBody>
      <a:bodyPr/>
      <a:lstStyle/>
      <a:p>
        <a:r>
          <a:rPr lang="en-US"/>
          <a:t>Added info describing academy and field training because it previously had no info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0-13T15:31:35.457" authorId="{DB3D332D-3682-00A8-59A7-35A8DD1393B0}"/>
          </p223:rxn>
        </p223:reactions>
      </p:ext>
    </p188:extLst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793B7-0A3F-4A82-988C-A150B5E6534D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4E47A-1BE0-4266-B58C-3360CD10B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iscoverpolicing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microsoft.com/office/2018/10/relationships/comments" Target="../comments/modernComment_10D_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524000"/>
            <a:ext cx="6858000" cy="3048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rgbClr val="363B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Discovering </a:t>
            </a:r>
            <a:br>
              <a:rPr lang="en-US" sz="7200" b="1" dirty="0">
                <a:solidFill>
                  <a:srgbClr val="363B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b="1" dirty="0">
                <a:solidFill>
                  <a:srgbClr val="363B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Career in </a:t>
            </a:r>
            <a:br>
              <a:rPr lang="en-US" sz="7200" b="1" dirty="0">
                <a:solidFill>
                  <a:srgbClr val="363B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b="1" dirty="0">
                <a:solidFill>
                  <a:srgbClr val="363B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Policing</a:t>
            </a:r>
          </a:p>
        </p:txBody>
      </p:sp>
      <p:pic>
        <p:nvPicPr>
          <p:cNvPr id="4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679704"/>
            <a:ext cx="6858000" cy="2520696"/>
          </a:xfrm>
          <a:ln w="38100">
            <a:solidFill>
              <a:srgbClr val="EB991B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>
                <a:solidFill>
                  <a:srgbClr val="EB991B"/>
                </a:solidFill>
              </a:rPr>
              <a:t>To learn more about a career in policing, visit</a:t>
            </a:r>
            <a:endParaRPr lang="en-US" sz="4800" dirty="0">
              <a:solidFill>
                <a:srgbClr val="EB991B"/>
              </a:solidFill>
              <a:hlinkClick r:id="rId2"/>
            </a:endParaRPr>
          </a:p>
          <a:p>
            <a:pPr algn="ctr">
              <a:buNone/>
            </a:pPr>
            <a:r>
              <a:rPr lang="en-US" sz="4800" dirty="0">
                <a:solidFill>
                  <a:srgbClr val="363B73"/>
                </a:solidFill>
                <a:hlinkClick r:id="rId2"/>
              </a:rPr>
              <a:t>www.discoverpolicing.org</a:t>
            </a:r>
            <a:r>
              <a:rPr lang="en-US" sz="4800" dirty="0"/>
              <a:t> </a:t>
            </a:r>
          </a:p>
        </p:txBody>
      </p:sp>
      <p:pic>
        <p:nvPicPr>
          <p:cNvPr id="2050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  <p:pic>
        <p:nvPicPr>
          <p:cNvPr id="4098" name="Picture 2">
            <a:extLst>
              <a:ext uri="{FF2B5EF4-FFF2-40B4-BE49-F238E27FC236}">
                <a16:creationId xmlns:a16="http://schemas.microsoft.com/office/drawing/2014/main" id="{CB38BA88-472E-6F24-E677-CD1E7E401E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50" b="13811"/>
          <a:stretch>
            <a:fillRect/>
          </a:stretch>
        </p:blipFill>
        <p:spPr bwMode="auto">
          <a:xfrm>
            <a:off x="1905000" y="3505200"/>
            <a:ext cx="2895600" cy="29527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>
            <a:extLst>
              <a:ext uri="{FF2B5EF4-FFF2-40B4-BE49-F238E27FC236}">
                <a16:creationId xmlns:a16="http://schemas.microsoft.com/office/drawing/2014/main" id="{E3E6FDB2-11AF-3398-A598-C9F45CEAEC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2" t="4728" r="2928" b="3528"/>
          <a:stretch>
            <a:fillRect/>
          </a:stretch>
        </p:blipFill>
        <p:spPr bwMode="auto">
          <a:xfrm>
            <a:off x="5044721" y="3882771"/>
            <a:ext cx="3719029" cy="219760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6705600" cy="1096962"/>
          </a:xfrm>
        </p:spPr>
        <p:txBody>
          <a:bodyPr/>
          <a:lstStyle/>
          <a:p>
            <a:r>
              <a:rPr lang="en-US" dirty="0">
                <a:solidFill>
                  <a:srgbClr val="363B73"/>
                </a:solidFill>
              </a:rPr>
              <a:t>Why Policing?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4839" y="1577181"/>
            <a:ext cx="4218432" cy="461803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363B73"/>
                </a:solidFill>
              </a:rPr>
              <a:t>More than just a job, policing is a service career.</a:t>
            </a:r>
          </a:p>
          <a:p>
            <a:r>
              <a:rPr lang="en-US" dirty="0">
                <a:solidFill>
                  <a:srgbClr val="363B73"/>
                </a:solidFill>
              </a:rPr>
              <a:t>Police officers come from all walks </a:t>
            </a:r>
            <a:r>
              <a:rPr lang="en-US">
                <a:solidFill>
                  <a:srgbClr val="363B73"/>
                </a:solidFill>
              </a:rPr>
              <a:t>of life.</a:t>
            </a:r>
            <a:endParaRPr lang="en-US" dirty="0">
              <a:solidFill>
                <a:srgbClr val="363B73"/>
              </a:solidFill>
            </a:endParaRPr>
          </a:p>
          <a:p>
            <a:r>
              <a:rPr lang="en-US" dirty="0">
                <a:solidFill>
                  <a:srgbClr val="363B73"/>
                </a:solidFill>
              </a:rPr>
              <a:t>New challenges and numerous opportunities.</a:t>
            </a:r>
          </a:p>
          <a:p>
            <a:r>
              <a:rPr lang="en-US" dirty="0">
                <a:solidFill>
                  <a:srgbClr val="363B73"/>
                </a:solidFill>
              </a:rPr>
              <a:t>Qualified officers are in demand.</a:t>
            </a:r>
          </a:p>
          <a:p>
            <a:r>
              <a:rPr lang="en-US" dirty="0">
                <a:solidFill>
                  <a:srgbClr val="363B73"/>
                </a:solidFill>
              </a:rPr>
              <a:t>Good salary and benefits.</a:t>
            </a:r>
          </a:p>
          <a:p>
            <a:endParaRPr lang="en-US" dirty="0"/>
          </a:p>
        </p:txBody>
      </p:sp>
      <p:pic>
        <p:nvPicPr>
          <p:cNvPr id="2050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D0A4806F-AA90-BE52-71FD-F21C55D34D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15"/>
          <a:stretch>
            <a:fillRect/>
          </a:stretch>
        </p:blipFill>
        <p:spPr bwMode="auto">
          <a:xfrm>
            <a:off x="6041135" y="2057400"/>
            <a:ext cx="2971800" cy="3581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584" y="533400"/>
            <a:ext cx="6705600" cy="10969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363B73"/>
                </a:solidFill>
              </a:rPr>
              <a:t>Types of Police Agencies</a:t>
            </a:r>
          </a:p>
        </p:txBody>
      </p:sp>
      <p:pic>
        <p:nvPicPr>
          <p:cNvPr id="2050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005584" y="1828800"/>
            <a:ext cx="6705600" cy="46482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>
                <a:solidFill>
                  <a:srgbClr val="363B73"/>
                </a:solidFill>
              </a:rPr>
              <a:t>Federal</a:t>
            </a:r>
          </a:p>
          <a:p>
            <a:r>
              <a:rPr lang="en-US" dirty="0">
                <a:solidFill>
                  <a:srgbClr val="363B73"/>
                </a:solidFill>
              </a:rPr>
              <a:t>State – state patrols, state bureaus of investigation</a:t>
            </a:r>
          </a:p>
          <a:p>
            <a:r>
              <a:rPr lang="en-US" dirty="0">
                <a:solidFill>
                  <a:srgbClr val="363B73"/>
                </a:solidFill>
              </a:rPr>
              <a:t>Local – city police, county sheriffs, regional agencies, tribal police</a:t>
            </a:r>
          </a:p>
          <a:p>
            <a:r>
              <a:rPr lang="en-US" dirty="0">
                <a:solidFill>
                  <a:srgbClr val="363B73"/>
                </a:solidFill>
              </a:rPr>
              <a:t>Special – school system police, transit agency police, harbor or marina police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705600" cy="10969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363B73"/>
                </a:solidFill>
              </a:rPr>
              <a:t>Types of Jobs</a:t>
            </a:r>
          </a:p>
        </p:txBody>
      </p:sp>
      <p:pic>
        <p:nvPicPr>
          <p:cNvPr id="2050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862328" y="1609009"/>
            <a:ext cx="4191000" cy="27432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363B73"/>
                </a:solidFill>
              </a:rPr>
              <a:t>Sworn</a:t>
            </a:r>
          </a:p>
          <a:p>
            <a:pPr lvl="1"/>
            <a:r>
              <a:rPr lang="en-US" dirty="0">
                <a:solidFill>
                  <a:srgbClr val="363B73"/>
                </a:solidFill>
              </a:rPr>
              <a:t>Patrol Officer (bicycle or mounted patrol)</a:t>
            </a:r>
          </a:p>
          <a:p>
            <a:pPr lvl="1"/>
            <a:r>
              <a:rPr lang="en-US" dirty="0">
                <a:solidFill>
                  <a:srgbClr val="363B73"/>
                </a:solidFill>
              </a:rPr>
              <a:t>Investigator</a:t>
            </a:r>
          </a:p>
          <a:p>
            <a:pPr lvl="1"/>
            <a:r>
              <a:rPr lang="en-US" dirty="0">
                <a:solidFill>
                  <a:srgbClr val="363B73"/>
                </a:solidFill>
              </a:rPr>
              <a:t>SWAT Team Member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28800" y="4876800"/>
            <a:ext cx="7162800" cy="1752600"/>
          </a:xfrm>
          <a:prstGeom prst="rect">
            <a:avLst/>
          </a:prstGeom>
          <a:noFill/>
          <a:ln w="31750">
            <a:solidFill>
              <a:srgbClr val="EB99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5000" y="4919008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B991B"/>
                </a:solidFill>
              </a:rPr>
              <a:t>A sworn position is one that is managed the by the state POST (Peace Officer Standards and Training). Individuals in these positions typically carry a badge and a firearm and have arrest authority.</a:t>
            </a:r>
          </a:p>
        </p:txBody>
      </p:sp>
      <p:pic>
        <p:nvPicPr>
          <p:cNvPr id="1026" name="Picture 2" descr="S:\Career Development\CURRENT PROJECTS\Discover Policing\IMAGES\brochure\Mat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5257" y="1175754"/>
            <a:ext cx="2584423" cy="3560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0969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363B73"/>
                </a:solidFill>
              </a:rPr>
              <a:t>Types of Jobs</a:t>
            </a:r>
          </a:p>
        </p:txBody>
      </p:sp>
      <p:pic>
        <p:nvPicPr>
          <p:cNvPr id="2050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844040" y="1600200"/>
            <a:ext cx="3810000" cy="3048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363B73"/>
                </a:solidFill>
              </a:rPr>
              <a:t>Civilian</a:t>
            </a:r>
          </a:p>
          <a:p>
            <a:pPr lvl="1"/>
            <a:r>
              <a:rPr lang="en-US" dirty="0">
                <a:solidFill>
                  <a:srgbClr val="363B73"/>
                </a:solidFill>
              </a:rPr>
              <a:t>Crime Prevention Specialist</a:t>
            </a:r>
          </a:p>
          <a:p>
            <a:pPr lvl="1"/>
            <a:r>
              <a:rPr lang="en-US" dirty="0">
                <a:solidFill>
                  <a:srgbClr val="363B73"/>
                </a:solidFill>
              </a:rPr>
              <a:t>Crime Analyst</a:t>
            </a:r>
          </a:p>
          <a:p>
            <a:pPr lvl="1"/>
            <a:r>
              <a:rPr lang="en-US" dirty="0">
                <a:solidFill>
                  <a:srgbClr val="363B73"/>
                </a:solidFill>
              </a:rPr>
              <a:t>Public Information Officer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28800" y="5181600"/>
            <a:ext cx="7162800" cy="1276529"/>
          </a:xfrm>
          <a:prstGeom prst="rect">
            <a:avLst/>
          </a:prstGeom>
          <a:noFill/>
          <a:ln w="31750">
            <a:solidFill>
              <a:srgbClr val="EB99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90344" y="5257800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B991B"/>
                </a:solidFill>
              </a:rPr>
              <a:t>Civilian positions usually have a specified scope and role with specialized skills. These individuals do not carry firearms or have arrest powers. </a:t>
            </a:r>
          </a:p>
        </p:txBody>
      </p:sp>
      <p:pic>
        <p:nvPicPr>
          <p:cNvPr id="3074" name="Picture 2" descr="S:\Career Development\CURRENT PROJECTS\Discover Policing\IMAGES\brochure\Burgess.jpg.JPG"/>
          <p:cNvPicPr>
            <a:picLocks noChangeAspect="1" noChangeArrowheads="1"/>
          </p:cNvPicPr>
          <p:nvPr/>
        </p:nvPicPr>
        <p:blipFill>
          <a:blip r:embed="rId3" cstate="print"/>
          <a:srcRect l="17439" t="16279" r="18619" b="20930"/>
          <a:stretch>
            <a:fillRect/>
          </a:stretch>
        </p:blipFill>
        <p:spPr bwMode="auto">
          <a:xfrm>
            <a:off x="5926553" y="1371600"/>
            <a:ext cx="2796823" cy="34324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6705600" cy="1325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363B73"/>
                </a:solidFill>
              </a:rPr>
              <a:t>What Does It Take?</a:t>
            </a:r>
            <a:br>
              <a:rPr lang="en-US" dirty="0">
                <a:solidFill>
                  <a:srgbClr val="363B73"/>
                </a:solidFill>
              </a:rPr>
            </a:br>
            <a:r>
              <a:rPr lang="en-US" b="1" dirty="0">
                <a:solidFill>
                  <a:srgbClr val="363B73"/>
                </a:solidFill>
              </a:rPr>
              <a:t>Basic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828800"/>
            <a:ext cx="4648200" cy="43434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363B73"/>
                </a:solidFill>
              </a:rPr>
              <a:t>Each state sets standards that all agencies must meet or exceed.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363B73"/>
                </a:solidFill>
              </a:rPr>
              <a:t>Types of requirements:</a:t>
            </a:r>
          </a:p>
          <a:p>
            <a:pPr lvl="1"/>
            <a:r>
              <a:rPr lang="en-US" sz="2400" dirty="0">
                <a:solidFill>
                  <a:srgbClr val="363B73"/>
                </a:solidFill>
              </a:rPr>
              <a:t>Citizenship</a:t>
            </a:r>
          </a:p>
          <a:p>
            <a:pPr lvl="1"/>
            <a:r>
              <a:rPr lang="en-US" sz="2400" dirty="0">
                <a:solidFill>
                  <a:srgbClr val="363B73"/>
                </a:solidFill>
              </a:rPr>
              <a:t>Residency (depending on agency)</a:t>
            </a:r>
          </a:p>
          <a:p>
            <a:pPr lvl="1"/>
            <a:r>
              <a:rPr lang="en-US" sz="2400" dirty="0">
                <a:solidFill>
                  <a:srgbClr val="363B73"/>
                </a:solidFill>
              </a:rPr>
              <a:t>Minimum/Maximum age</a:t>
            </a:r>
          </a:p>
          <a:p>
            <a:pPr lvl="1"/>
            <a:r>
              <a:rPr lang="en-US" sz="2400" dirty="0">
                <a:solidFill>
                  <a:srgbClr val="363B73"/>
                </a:solidFill>
              </a:rPr>
              <a:t>Education</a:t>
            </a:r>
          </a:p>
          <a:p>
            <a:pPr lvl="1"/>
            <a:r>
              <a:rPr lang="en-US" sz="2400" dirty="0">
                <a:solidFill>
                  <a:srgbClr val="363B73"/>
                </a:solidFill>
              </a:rPr>
              <a:t>Valid Drivers License</a:t>
            </a:r>
          </a:p>
          <a:p>
            <a:pPr lvl="1"/>
            <a:r>
              <a:rPr lang="en-US" sz="2400" dirty="0">
                <a:solidFill>
                  <a:srgbClr val="363B73"/>
                </a:solidFill>
              </a:rPr>
              <a:t>Fitness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363B73"/>
                </a:solidFill>
              </a:rPr>
              <a:t>Be aware of </a:t>
            </a:r>
            <a:r>
              <a:rPr lang="en-US" sz="2400" b="1" dirty="0">
                <a:solidFill>
                  <a:srgbClr val="363B73"/>
                </a:solidFill>
              </a:rPr>
              <a:t>disqualifiers</a:t>
            </a:r>
            <a:r>
              <a:rPr lang="en-US" sz="2400" dirty="0">
                <a:solidFill>
                  <a:srgbClr val="363B73"/>
                </a:solidFill>
              </a:rPr>
              <a:t> as well.</a:t>
            </a:r>
          </a:p>
        </p:txBody>
      </p:sp>
      <p:pic>
        <p:nvPicPr>
          <p:cNvPr id="2050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76053E37-3796-5EBB-D0AB-D64A25D31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656680"/>
            <a:ext cx="3048000" cy="27940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6705600" cy="1325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363B73"/>
                </a:solidFill>
              </a:rPr>
              <a:t>What Does It Take?</a:t>
            </a:r>
            <a:br>
              <a:rPr lang="en-US" dirty="0">
                <a:solidFill>
                  <a:srgbClr val="363B73"/>
                </a:solidFill>
              </a:rPr>
            </a:br>
            <a:r>
              <a:rPr lang="en-US" b="1" dirty="0">
                <a:solidFill>
                  <a:srgbClr val="363B73"/>
                </a:solidFill>
              </a:rPr>
              <a:t>Skills and Abilities</a:t>
            </a:r>
            <a:br>
              <a:rPr lang="en-US" dirty="0">
                <a:solidFill>
                  <a:srgbClr val="363B73"/>
                </a:solidFill>
              </a:rPr>
            </a:br>
            <a:endParaRPr lang="en-US" dirty="0">
              <a:solidFill>
                <a:srgbClr val="363B7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6705600" cy="4191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sz="3000" b="1" dirty="0">
                <a:solidFill>
                  <a:srgbClr val="363B73"/>
                </a:solidFill>
              </a:rPr>
              <a:t>Problem-solving</a:t>
            </a:r>
            <a:r>
              <a:rPr lang="en-US" sz="3000" dirty="0">
                <a:solidFill>
                  <a:srgbClr val="363B73"/>
                </a:solidFill>
              </a:rPr>
              <a:t> and </a:t>
            </a:r>
            <a:r>
              <a:rPr lang="en-US" sz="3000" b="1" dirty="0">
                <a:solidFill>
                  <a:srgbClr val="363B73"/>
                </a:solidFill>
              </a:rPr>
              <a:t>critical thinking </a:t>
            </a:r>
            <a:r>
              <a:rPr lang="en-US" sz="3000" dirty="0">
                <a:solidFill>
                  <a:srgbClr val="363B73"/>
                </a:solidFill>
              </a:rPr>
              <a:t>skills</a:t>
            </a:r>
          </a:p>
          <a:p>
            <a:r>
              <a:rPr lang="en-US" sz="3000" dirty="0">
                <a:solidFill>
                  <a:srgbClr val="363B73"/>
                </a:solidFill>
              </a:rPr>
              <a:t>Ability to </a:t>
            </a:r>
            <a:r>
              <a:rPr lang="en-US" sz="3000" b="1" dirty="0">
                <a:solidFill>
                  <a:srgbClr val="363B73"/>
                </a:solidFill>
              </a:rPr>
              <a:t>multi-task</a:t>
            </a:r>
          </a:p>
          <a:p>
            <a:r>
              <a:rPr lang="en-US" sz="3000" dirty="0">
                <a:solidFill>
                  <a:srgbClr val="363B73"/>
                </a:solidFill>
              </a:rPr>
              <a:t>Capacity for </a:t>
            </a:r>
            <a:r>
              <a:rPr lang="en-US" sz="3000" b="1" dirty="0">
                <a:solidFill>
                  <a:srgbClr val="363B73"/>
                </a:solidFill>
              </a:rPr>
              <a:t>empathy</a:t>
            </a:r>
            <a:r>
              <a:rPr lang="en-US" sz="3000" dirty="0">
                <a:solidFill>
                  <a:srgbClr val="363B73"/>
                </a:solidFill>
              </a:rPr>
              <a:t> and </a:t>
            </a:r>
            <a:r>
              <a:rPr lang="en-US" sz="3000" b="1" dirty="0">
                <a:solidFill>
                  <a:srgbClr val="363B73"/>
                </a:solidFill>
              </a:rPr>
              <a:t>compassion</a:t>
            </a:r>
          </a:p>
          <a:p>
            <a:r>
              <a:rPr lang="en-US" sz="3000" dirty="0">
                <a:solidFill>
                  <a:srgbClr val="363B73"/>
                </a:solidFill>
              </a:rPr>
              <a:t>Ability to demonstrate </a:t>
            </a:r>
            <a:r>
              <a:rPr lang="en-US" sz="3000" b="1" dirty="0">
                <a:solidFill>
                  <a:srgbClr val="363B73"/>
                </a:solidFill>
              </a:rPr>
              <a:t>courage</a:t>
            </a:r>
            <a:r>
              <a:rPr lang="en-US" sz="3000" dirty="0">
                <a:solidFill>
                  <a:srgbClr val="363B73"/>
                </a:solidFill>
              </a:rPr>
              <a:t> and take </a:t>
            </a:r>
            <a:r>
              <a:rPr lang="en-US" sz="3000" b="1" dirty="0">
                <a:solidFill>
                  <a:srgbClr val="363B73"/>
                </a:solidFill>
              </a:rPr>
              <a:t>responsibility</a:t>
            </a:r>
          </a:p>
          <a:p>
            <a:r>
              <a:rPr lang="en-US" sz="3000" dirty="0">
                <a:solidFill>
                  <a:srgbClr val="363B73"/>
                </a:solidFill>
              </a:rPr>
              <a:t>Able to work </a:t>
            </a:r>
            <a:r>
              <a:rPr lang="en-US" sz="3000" b="1" dirty="0">
                <a:solidFill>
                  <a:srgbClr val="363B73"/>
                </a:solidFill>
              </a:rPr>
              <a:t>collaboratively</a:t>
            </a:r>
          </a:p>
          <a:p>
            <a:r>
              <a:rPr lang="en-US" sz="3000" b="1" dirty="0">
                <a:solidFill>
                  <a:srgbClr val="363B73"/>
                </a:solidFill>
              </a:rPr>
              <a:t>Languages</a:t>
            </a:r>
            <a:r>
              <a:rPr lang="en-US" sz="3000" dirty="0">
                <a:solidFill>
                  <a:srgbClr val="363B73"/>
                </a:solidFill>
              </a:rPr>
              <a:t> and </a:t>
            </a:r>
            <a:r>
              <a:rPr lang="en-US" sz="3000" b="1" dirty="0">
                <a:solidFill>
                  <a:srgbClr val="363B73"/>
                </a:solidFill>
              </a:rPr>
              <a:t>cultural</a:t>
            </a:r>
            <a:r>
              <a:rPr lang="en-US" sz="3000" dirty="0">
                <a:solidFill>
                  <a:srgbClr val="363B73"/>
                </a:solidFill>
              </a:rPr>
              <a:t> responsiveness</a:t>
            </a:r>
          </a:p>
          <a:p>
            <a:r>
              <a:rPr lang="en-US" sz="3000" b="1" dirty="0">
                <a:solidFill>
                  <a:srgbClr val="363B73"/>
                </a:solidFill>
              </a:rPr>
              <a:t>Procedural justice </a:t>
            </a:r>
            <a:r>
              <a:rPr lang="en-US" sz="3000" dirty="0">
                <a:solidFill>
                  <a:srgbClr val="363B73"/>
                </a:solidFill>
              </a:rPr>
              <a:t>and </a:t>
            </a:r>
            <a:r>
              <a:rPr lang="en-US" sz="3000" b="1" dirty="0">
                <a:solidFill>
                  <a:srgbClr val="363B73"/>
                </a:solidFill>
              </a:rPr>
              <a:t>impartial</a:t>
            </a:r>
            <a:r>
              <a:rPr lang="en-US" sz="3000" dirty="0">
                <a:solidFill>
                  <a:srgbClr val="363B73"/>
                </a:solidFill>
              </a:rPr>
              <a:t> policing</a:t>
            </a:r>
          </a:p>
          <a:p>
            <a:r>
              <a:rPr lang="en-US" sz="3000" b="1" dirty="0">
                <a:solidFill>
                  <a:srgbClr val="363B73"/>
                </a:solidFill>
              </a:rPr>
              <a:t>Mental health </a:t>
            </a:r>
            <a:r>
              <a:rPr lang="en-US" sz="3000" dirty="0">
                <a:solidFill>
                  <a:srgbClr val="363B73"/>
                </a:solidFill>
              </a:rPr>
              <a:t>awareness</a:t>
            </a:r>
          </a:p>
        </p:txBody>
      </p:sp>
      <p:pic>
        <p:nvPicPr>
          <p:cNvPr id="2050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9008" y="332232"/>
            <a:ext cx="6705600" cy="1325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363B73"/>
                </a:solidFill>
              </a:rPr>
              <a:t>What Does It Take?</a:t>
            </a:r>
            <a:br>
              <a:rPr lang="en-US" dirty="0">
                <a:solidFill>
                  <a:srgbClr val="363B73"/>
                </a:solidFill>
              </a:rPr>
            </a:br>
            <a:r>
              <a:rPr lang="en-US" b="1" dirty="0">
                <a:solidFill>
                  <a:srgbClr val="363B73"/>
                </a:solidFill>
              </a:rPr>
              <a:t>The Hiring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858422"/>
            <a:ext cx="6705600" cy="455980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363B73"/>
                </a:solidFill>
              </a:rPr>
              <a:t>Application</a:t>
            </a:r>
          </a:p>
          <a:p>
            <a:r>
              <a:rPr lang="en-US" dirty="0">
                <a:solidFill>
                  <a:srgbClr val="363B73"/>
                </a:solidFill>
              </a:rPr>
              <a:t>Entrance Exam (written or video)</a:t>
            </a:r>
          </a:p>
          <a:p>
            <a:r>
              <a:rPr lang="en-US" dirty="0">
                <a:solidFill>
                  <a:srgbClr val="363B73"/>
                </a:solidFill>
              </a:rPr>
              <a:t>Physical Fitness and Agility Test</a:t>
            </a:r>
          </a:p>
          <a:p>
            <a:r>
              <a:rPr lang="en-US" dirty="0">
                <a:solidFill>
                  <a:srgbClr val="363B73"/>
                </a:solidFill>
              </a:rPr>
              <a:t>Background Investigation</a:t>
            </a:r>
          </a:p>
          <a:p>
            <a:r>
              <a:rPr lang="en-US" dirty="0">
                <a:solidFill>
                  <a:srgbClr val="363B73"/>
                </a:solidFill>
              </a:rPr>
              <a:t>Drug Testing</a:t>
            </a:r>
          </a:p>
          <a:p>
            <a:r>
              <a:rPr lang="en-US" dirty="0">
                <a:solidFill>
                  <a:srgbClr val="363B73"/>
                </a:solidFill>
              </a:rPr>
              <a:t>Psychological and Medical Exams</a:t>
            </a:r>
          </a:p>
          <a:p>
            <a:r>
              <a:rPr lang="en-US" dirty="0">
                <a:solidFill>
                  <a:srgbClr val="363B73"/>
                </a:solidFill>
              </a:rPr>
              <a:t>Polygraph</a:t>
            </a:r>
          </a:p>
          <a:p>
            <a:r>
              <a:rPr lang="en-US" dirty="0">
                <a:solidFill>
                  <a:srgbClr val="363B73"/>
                </a:solidFill>
              </a:rPr>
              <a:t>Interview</a:t>
            </a:r>
          </a:p>
          <a:p>
            <a:r>
              <a:rPr lang="en-US" dirty="0">
                <a:solidFill>
                  <a:srgbClr val="363B73"/>
                </a:solidFill>
              </a:rPr>
              <a:t>Medical Exam </a:t>
            </a:r>
          </a:p>
          <a:p>
            <a:endParaRPr lang="en-US" dirty="0">
              <a:solidFill>
                <a:srgbClr val="363B73"/>
              </a:solidFill>
            </a:endParaRPr>
          </a:p>
        </p:txBody>
      </p:sp>
      <p:pic>
        <p:nvPicPr>
          <p:cNvPr id="2050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  <p:pic>
        <p:nvPicPr>
          <p:cNvPr id="4" name="Picture 2" descr="person">
            <a:extLst>
              <a:ext uri="{FF2B5EF4-FFF2-40B4-BE49-F238E27FC236}">
                <a16:creationId xmlns:a16="http://schemas.microsoft.com/office/drawing/2014/main" id="{85A0C746-52C0-BDB0-78B5-0F51017E5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6388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erson">
            <a:extLst>
              <a:ext uri="{FF2B5EF4-FFF2-40B4-BE49-F238E27FC236}">
                <a16:creationId xmlns:a16="http://schemas.microsoft.com/office/drawing/2014/main" id="{F94D8B19-56A5-2C5D-FE04-044835BD7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66388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10264"/>
            <a:ext cx="6705600" cy="1325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363B73"/>
                </a:solidFill>
              </a:rPr>
              <a:t>What Does It Take?</a:t>
            </a:r>
            <a:br>
              <a:rPr lang="en-US" dirty="0">
                <a:solidFill>
                  <a:srgbClr val="363B73"/>
                </a:solidFill>
              </a:rPr>
            </a:br>
            <a:r>
              <a:rPr lang="en-US" b="1" dirty="0">
                <a:solidFill>
                  <a:srgbClr val="363B73"/>
                </a:solidFill>
              </a:rPr>
              <a:t>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05346"/>
            <a:ext cx="3581400" cy="497165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363B73"/>
                </a:solidFill>
              </a:rPr>
              <a:t>Academy Training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363B73"/>
                </a:solidFill>
              </a:rPr>
              <a:t>Each jurisdiction has different requirements. 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363B73"/>
                </a:solidFill>
              </a:rPr>
              <a:t>Involves a variety of topics such as:</a:t>
            </a:r>
          </a:p>
          <a:p>
            <a:r>
              <a:rPr lang="en-US" sz="2600" dirty="0">
                <a:solidFill>
                  <a:srgbClr val="363B73"/>
                </a:solidFill>
              </a:rPr>
              <a:t>Operations </a:t>
            </a:r>
          </a:p>
          <a:p>
            <a:r>
              <a:rPr lang="en-US" sz="2600" dirty="0">
                <a:solidFill>
                  <a:srgbClr val="363B73"/>
                </a:solidFill>
              </a:rPr>
              <a:t>Weapons/defensive tactics</a:t>
            </a:r>
          </a:p>
          <a:p>
            <a:r>
              <a:rPr lang="en-US" sz="2600" dirty="0">
                <a:solidFill>
                  <a:srgbClr val="363B73"/>
                </a:solidFill>
              </a:rPr>
              <a:t>De-escalation/use of force</a:t>
            </a:r>
          </a:p>
          <a:p>
            <a:r>
              <a:rPr lang="en-US" sz="2600" dirty="0">
                <a:solidFill>
                  <a:srgbClr val="363B73"/>
                </a:solidFill>
              </a:rPr>
              <a:t>Legal education</a:t>
            </a:r>
          </a:p>
          <a:p>
            <a:r>
              <a:rPr lang="en-US" sz="2600" dirty="0">
                <a:solidFill>
                  <a:srgbClr val="363B73"/>
                </a:solidFill>
              </a:rPr>
              <a:t>Mental &amp; physical health</a:t>
            </a:r>
          </a:p>
          <a:p>
            <a:pPr marL="0" indent="0">
              <a:buNone/>
            </a:pPr>
            <a:endParaRPr lang="en-US" sz="2000" dirty="0">
              <a:solidFill>
                <a:srgbClr val="363B73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363B73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363B73"/>
                </a:solidFill>
              </a:rPr>
              <a:t>Field Training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363B73"/>
                </a:solidFill>
              </a:rPr>
              <a:t>After completing the academy, a final field training component will pair you with a training officer to accompany on routine patrol. </a:t>
            </a:r>
          </a:p>
        </p:txBody>
      </p:sp>
      <p:pic>
        <p:nvPicPr>
          <p:cNvPr id="2050" name="Picture 2" descr="S:\Career Development\CURRENT PROJECTS\Discover Policing\LOGOS\Discover Policing\blueVE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660879" cy="6858000"/>
          </a:xfrm>
          <a:prstGeom prst="rect">
            <a:avLst/>
          </a:prstGeom>
          <a:noFill/>
        </p:spPr>
      </p:pic>
      <p:pic>
        <p:nvPicPr>
          <p:cNvPr id="4" name="Picture 2" descr="S:\Career Development\CURRENT PROJECTS\Discover Policing\IMAGES\Hiring &amp; Recruiting Pics\leesburgCadet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799" y="1535826"/>
            <a:ext cx="3287381" cy="24265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0BDA0BA-FBD4-2CB0-A2FA-9B07427E6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973" y="4297680"/>
            <a:ext cx="3441032" cy="21793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34D8680F92914B8DD75CBA4ED150D4" ma:contentTypeVersion="16" ma:contentTypeDescription="Create a new document." ma:contentTypeScope="" ma:versionID="130d0c1972f7e3c93887789d4ac33eac">
  <xsd:schema xmlns:xsd="http://www.w3.org/2001/XMLSchema" xmlns:xs="http://www.w3.org/2001/XMLSchema" xmlns:p="http://schemas.microsoft.com/office/2006/metadata/properties" xmlns:ns2="58b1c762-b3ea-431f-b193-f507b3e9b1bf" xmlns:ns3="73d5f525-a3d6-4fb7-a266-0fbe14f399c2" targetNamespace="http://schemas.microsoft.com/office/2006/metadata/properties" ma:root="true" ma:fieldsID="0385739bed8621152827321938a6a9f4" ns2:_="" ns3:_="">
    <xsd:import namespace="58b1c762-b3ea-431f-b193-f507b3e9b1bf"/>
    <xsd:import namespace="73d5f525-a3d6-4fb7-a266-0fbe14f399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File_x0020_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b1c762-b3ea-431f-b193-f507b3e9b1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File_x0020_Path" ma:index="23" nillable="true" ma:displayName="File Path" ma:internalName="File_x0020_Path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5f525-a3d6-4fb7-a266-0fbe14f399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53b768b-5568-455b-b140-bf8afe73075b}" ma:internalName="TaxCatchAll" ma:showField="CatchAllData" ma:web="73d5f525-a3d6-4fb7-a266-0fbe14f399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8b1c762-b3ea-431f-b193-f507b3e9b1bf">
      <Terms xmlns="http://schemas.microsoft.com/office/infopath/2007/PartnerControls"/>
    </lcf76f155ced4ddcb4097134ff3c332f>
    <TaxCatchAll xmlns="73d5f525-a3d6-4fb7-a266-0fbe14f399c2" xsi:nil="true"/>
    <File_x0020_Path xmlns="58b1c762-b3ea-431f-b193-f507b3e9b1b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0A6AD6-76AC-4194-B8DD-62D290B4C1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b1c762-b3ea-431f-b193-f507b3e9b1bf"/>
    <ds:schemaRef ds:uri="73d5f525-a3d6-4fb7-a266-0fbe14f399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0E0DBB-52AE-4013-8DFB-8D69F0110E0F}">
  <ds:schemaRefs>
    <ds:schemaRef ds:uri="http://schemas.microsoft.com/office/2006/metadata/properties"/>
    <ds:schemaRef ds:uri="http://schemas.microsoft.com/office/infopath/2007/PartnerControls"/>
    <ds:schemaRef ds:uri="58b1c762-b3ea-431f-b193-f507b3e9b1bf"/>
    <ds:schemaRef ds:uri="73d5f525-a3d6-4fb7-a266-0fbe14f399c2"/>
  </ds:schemaRefs>
</ds:datastoreItem>
</file>

<file path=customXml/itemProps3.xml><?xml version="1.0" encoding="utf-8"?>
<ds:datastoreItem xmlns:ds="http://schemas.openxmlformats.org/officeDocument/2006/customXml" ds:itemID="{09D15A6F-0174-4612-8E1A-CC9D3CDC11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discoveringacareerinlawenforcement-130117120642-phpapp01</Template>
  <TotalTime>114</TotalTime>
  <Words>383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Discovering  a Career in  Policing</vt:lpstr>
      <vt:lpstr>Why Policing?</vt:lpstr>
      <vt:lpstr>Types of Police Agencies</vt:lpstr>
      <vt:lpstr>Types of Jobs</vt:lpstr>
      <vt:lpstr>Types of Jobs</vt:lpstr>
      <vt:lpstr>What Does It Take? Basic Requirements</vt:lpstr>
      <vt:lpstr>What Does It Take? Skills and Abilities </vt:lpstr>
      <vt:lpstr>What Does It Take? The Hiring Process</vt:lpstr>
      <vt:lpstr>What Does It Take? Training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Scopp</dc:creator>
  <cp:lastModifiedBy>Emily Jennings</cp:lastModifiedBy>
  <cp:revision>1</cp:revision>
  <dcterms:created xsi:type="dcterms:W3CDTF">2025-07-02T19:01:04Z</dcterms:created>
  <dcterms:modified xsi:type="dcterms:W3CDTF">2025-10-13T16:06:44Z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0x0101007134D8680F92914B8DD75CBA4ED150D4</vt:lpwstr>
  </property>
  <property fmtid="{D5CDD505-2E9C-101B-9397-08002B2CF9AE}" pid="3" name="MediaServiceImageTags">
    <vt:lpwstr/>
  </property>
</Properties>
</file>